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74" r:id="rId2"/>
    <p:sldId id="277" r:id="rId3"/>
    <p:sldId id="269" r:id="rId4"/>
    <p:sldId id="278" r:id="rId5"/>
    <p:sldId id="279" r:id="rId6"/>
    <p:sldId id="265" r:id="rId7"/>
    <p:sldId id="280" r:id="rId8"/>
    <p:sldId id="281" r:id="rId9"/>
    <p:sldId id="282" r:id="rId10"/>
    <p:sldId id="283" r:id="rId11"/>
    <p:sldId id="284" r:id="rId12"/>
    <p:sldId id="285" r:id="rId13"/>
    <p:sldId id="286" r:id="rId14"/>
    <p:sldId id="28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205BC88-DBF0-4610-A802-A09E0A6ECD22}" type="datetimeFigureOut">
              <a:rPr lang="en-AU" smtClean="0"/>
              <a:t>20/7/2025</a:t>
            </a:fld>
            <a:endParaRPr lang="en-A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66E8694-4F18-4E32-9A46-A94098D129B3}"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45401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05BC88-DBF0-4610-A802-A09E0A6ECD22}" type="datetimeFigureOut">
              <a:rPr lang="en-AU" smtClean="0"/>
              <a:t>20/7/2025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400047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05BC88-DBF0-4610-A802-A09E0A6ECD22}" type="datetimeFigureOut">
              <a:rPr lang="en-AU" smtClean="0"/>
              <a:t>20/7/2025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209647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05BC88-DBF0-4610-A802-A09E0A6ECD22}" type="datetimeFigureOut">
              <a:rPr lang="en-AU" smtClean="0"/>
              <a:t>20/7/2025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241610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05BC88-DBF0-4610-A802-A09E0A6ECD22}" type="datetimeFigureOut">
              <a:rPr lang="en-AU" smtClean="0"/>
              <a:t>20/7/2025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66E8694-4F18-4E32-9A46-A94098D129B3}" type="slidenum">
              <a:rPr lang="en-AU" smtClean="0"/>
              <a:t>‹#›</a:t>
            </a:fld>
            <a:endParaRPr lang="en-A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71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05BC88-DBF0-4610-A802-A09E0A6ECD22}" type="datetimeFigureOut">
              <a:rPr lang="en-AU" smtClean="0"/>
              <a:t>20/7/2025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290765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05BC88-DBF0-4610-A802-A09E0A6ECD22}" type="datetimeFigureOut">
              <a:rPr lang="en-AU" smtClean="0"/>
              <a:t>20/7/2025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52437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05BC88-DBF0-4610-A802-A09E0A6ECD22}" type="datetimeFigureOut">
              <a:rPr lang="en-AU" smtClean="0"/>
              <a:t>20/7/2025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367529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5BC88-DBF0-4610-A802-A09E0A6ECD22}" type="datetimeFigureOut">
              <a:rPr lang="en-AU" smtClean="0"/>
              <a:t>20/7/2025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316795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05BC88-DBF0-4610-A802-A09E0A6ECD22}" type="datetimeFigureOut">
              <a:rPr lang="en-AU" smtClean="0"/>
              <a:t>20/7/2025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262618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05BC88-DBF0-4610-A802-A09E0A6ECD22}" type="datetimeFigureOut">
              <a:rPr lang="en-AU" smtClean="0"/>
              <a:t>20/7/2025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66E8694-4F18-4E32-9A46-A94098D129B3}" type="slidenum">
              <a:rPr lang="en-AU" smtClean="0"/>
              <a:t>‹#›</a:t>
            </a:fld>
            <a:endParaRPr lang="en-AU"/>
          </a:p>
        </p:txBody>
      </p:sp>
    </p:spTree>
    <p:extLst>
      <p:ext uri="{BB962C8B-B14F-4D97-AF65-F5344CB8AC3E}">
        <p14:creationId xmlns:p14="http://schemas.microsoft.com/office/powerpoint/2010/main" val="2902053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205BC88-DBF0-4610-A802-A09E0A6ECD22}" type="datetimeFigureOut">
              <a:rPr lang="en-AU" smtClean="0"/>
              <a:t>20/7/2025</a:t>
            </a:fld>
            <a:endParaRPr lang="en-A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A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66E8694-4F18-4E32-9A46-A94098D129B3}" type="slidenum">
              <a:rPr lang="en-AU" smtClean="0"/>
              <a:t>‹#›</a:t>
            </a:fld>
            <a:endParaRPr lang="en-AU"/>
          </a:p>
        </p:txBody>
      </p:sp>
    </p:spTree>
    <p:extLst>
      <p:ext uri="{BB962C8B-B14F-4D97-AF65-F5344CB8AC3E}">
        <p14:creationId xmlns:p14="http://schemas.microsoft.com/office/powerpoint/2010/main" val="40180948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raiyon.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ECE4078  Intelligent robotics</a:t>
            </a:r>
          </a:p>
        </p:txBody>
      </p:sp>
      <p:sp>
        <p:nvSpPr>
          <p:cNvPr id="4" name="TextBox 3">
            <a:extLst>
              <a:ext uri="{FF2B5EF4-FFF2-40B4-BE49-F238E27FC236}">
                <a16:creationId xmlns:a16="http://schemas.microsoft.com/office/drawing/2014/main" id="{BFDE73F0-7AA3-4E8C-BC34-28C4D2A791F6}"/>
              </a:ext>
            </a:extLst>
          </p:cNvPr>
          <p:cNvSpPr txBox="1"/>
          <p:nvPr/>
        </p:nvSpPr>
        <p:spPr>
          <a:xfrm>
            <a:off x="735188" y="6316111"/>
            <a:ext cx="10721625" cy="369332"/>
          </a:xfrm>
          <a:prstGeom prst="rect">
            <a:avLst/>
          </a:prstGeom>
          <a:noFill/>
        </p:spPr>
        <p:txBody>
          <a:bodyPr wrap="square" rtlCol="0">
            <a:spAutoFit/>
          </a:bodyPr>
          <a:lstStyle/>
          <a:p>
            <a:pPr algn="ctr"/>
            <a:r>
              <a:rPr lang="en-US" dirty="0"/>
              <a:t>Lab 2: Additional Contents</a:t>
            </a:r>
            <a:endParaRPr lang="en-AU" dirty="0"/>
          </a:p>
        </p:txBody>
      </p:sp>
      <p:pic>
        <p:nvPicPr>
          <p:cNvPr id="2" name="Picture 1" descr="A robot standing in a store&#10;&#10;Description automatically generated">
            <a:extLst>
              <a:ext uri="{FF2B5EF4-FFF2-40B4-BE49-F238E27FC236}">
                <a16:creationId xmlns:a16="http://schemas.microsoft.com/office/drawing/2014/main" id="{FF85F870-1515-692E-09F6-E90E078B0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345" y="1138645"/>
            <a:ext cx="4580709" cy="4580709"/>
          </a:xfrm>
          <a:prstGeom prst="rect">
            <a:avLst/>
          </a:prstGeom>
        </p:spPr>
      </p:pic>
      <p:sp>
        <p:nvSpPr>
          <p:cNvPr id="3" name="CustomShape 2">
            <a:extLst>
              <a:ext uri="{FF2B5EF4-FFF2-40B4-BE49-F238E27FC236}">
                <a16:creationId xmlns:a16="http://schemas.microsoft.com/office/drawing/2014/main" id="{38FDA569-95B9-89E9-AA0E-BCB2F5B50BE7}"/>
              </a:ext>
            </a:extLst>
          </p:cNvPr>
          <p:cNvSpPr/>
          <p:nvPr/>
        </p:nvSpPr>
        <p:spPr>
          <a:xfrm>
            <a:off x="735120" y="5730008"/>
            <a:ext cx="10721160" cy="4530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AU" sz="1200" b="0" strike="noStrike" spc="-1" dirty="0">
                <a:solidFill>
                  <a:srgbClr val="FFFFFF"/>
                </a:solidFill>
                <a:latin typeface="Century Schoolbook"/>
              </a:rPr>
              <a:t>AI art generated by </a:t>
            </a:r>
            <a:r>
              <a:rPr lang="en-AU" sz="1200" b="0" strike="noStrike" spc="-1" dirty="0">
                <a:solidFill>
                  <a:srgbClr val="FFFFFF"/>
                </a:solidFill>
                <a:latin typeface="Century Schoolbook"/>
                <a:hlinkClick r:id="rId3"/>
              </a:rPr>
              <a:t>https://www.craiyon.com/</a:t>
            </a:r>
            <a:endParaRPr lang="en-AU" sz="1200" b="0" strike="noStrike" spc="-1" dirty="0">
              <a:solidFill>
                <a:srgbClr val="FFFFFF"/>
              </a:solidFill>
              <a:latin typeface="Century Schoolbook"/>
            </a:endParaRPr>
          </a:p>
          <a:p>
            <a:pPr algn="ctr">
              <a:lnSpc>
                <a:spcPct val="100000"/>
              </a:lnSpc>
            </a:pPr>
            <a:r>
              <a:rPr lang="en-AU" sz="1200" b="0" strike="noStrike" spc="-1" dirty="0">
                <a:solidFill>
                  <a:srgbClr val="FFFFFF"/>
                </a:solidFill>
                <a:latin typeface="Century Schoolbook"/>
              </a:rPr>
              <a:t>(prompt: “</a:t>
            </a:r>
            <a:r>
              <a:rPr lang="en-GB" sz="1200" b="0" strike="noStrike" spc="-1" dirty="0">
                <a:solidFill>
                  <a:srgbClr val="FFFFFF"/>
                </a:solidFill>
                <a:latin typeface="Century Schoolbook"/>
              </a:rPr>
              <a:t>a penguin robot shopping for fruits and vegetables in a supermarket</a:t>
            </a:r>
            <a:r>
              <a:rPr lang="en-AU" sz="1200" b="0" strike="noStrike" spc="-1" dirty="0">
                <a:solidFill>
                  <a:srgbClr val="FFFFFF"/>
                </a:solidFill>
                <a:latin typeface="Century Schoolbook"/>
              </a:rPr>
              <a:t>”)</a:t>
            </a:r>
            <a:endParaRPr lang="en-AU" sz="1200" b="0" strike="noStrike" spc="-1" dirty="0">
              <a:latin typeface="Arial"/>
            </a:endParaRPr>
          </a:p>
        </p:txBody>
      </p:sp>
    </p:spTree>
    <p:extLst>
      <p:ext uri="{BB962C8B-B14F-4D97-AF65-F5344CB8AC3E}">
        <p14:creationId xmlns:p14="http://schemas.microsoft.com/office/powerpoint/2010/main" val="327525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5447645"/>
          </a:xfrm>
          <a:prstGeom prst="rect">
            <a:avLst/>
          </a:prstGeom>
          <a:noFill/>
        </p:spPr>
        <p:txBody>
          <a:bodyPr wrap="square" rtlCol="0">
            <a:spAutoFit/>
          </a:bodyPr>
          <a:lstStyle/>
          <a:p>
            <a:r>
              <a:rPr lang="en-AU" dirty="0"/>
              <a:t>- (Medium) </a:t>
            </a:r>
            <a:r>
              <a:rPr lang="en-US" dirty="0"/>
              <a:t>Improved GUI</a:t>
            </a:r>
          </a:p>
          <a:p>
            <a:pPr lvl="1"/>
            <a:r>
              <a:rPr lang="en-AU" dirty="0"/>
              <a:t>Some teams have implemented an improved GUI catered to their implementation</a:t>
            </a:r>
          </a:p>
          <a:p>
            <a:pPr lvl="1"/>
            <a:r>
              <a:rPr lang="en-AU" dirty="0"/>
              <a:t>Here are some examples:</a:t>
            </a:r>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sz="600" dirty="0"/>
          </a:p>
          <a:p>
            <a:pPr lvl="1"/>
            <a:r>
              <a:rPr lang="en-AU" dirty="0"/>
              <a:t>(This becomes more important for M4 but can be worked on now)</a:t>
            </a:r>
          </a:p>
          <a:p>
            <a:pPr lvl="1"/>
            <a:endParaRPr lang="en-AU" dirty="0"/>
          </a:p>
          <a:p>
            <a:r>
              <a:rPr lang="en-AU" dirty="0"/>
              <a:t>- (Medium) What we want vs what we are observing</a:t>
            </a:r>
          </a:p>
          <a:p>
            <a:r>
              <a:rPr lang="en-AU" dirty="0"/>
              <a:t>	Our goal is to find the position of the centre of the cube however we can only observe the side of it.</a:t>
            </a:r>
          </a:p>
          <a:p>
            <a:r>
              <a:rPr lang="en-AU" dirty="0"/>
              <a:t>	Can we use information of our current pose, </a:t>
            </a:r>
            <a:r>
              <a:rPr lang="en-AU" dirty="0" err="1"/>
              <a:t>tvec</a:t>
            </a:r>
            <a:r>
              <a:rPr lang="en-AU" dirty="0"/>
              <a:t> &amp; </a:t>
            </a:r>
            <a:r>
              <a:rPr lang="en-AU" dirty="0" err="1"/>
              <a:t>rvec</a:t>
            </a:r>
            <a:r>
              <a:rPr lang="en-AU" dirty="0"/>
              <a:t> of cv2.aruco.estimatePoseSingleMarkers and 	the knowledge that the cubes are aligned to the principle axis to get an estimate of the cube’s centre?</a:t>
            </a:r>
          </a:p>
          <a:p>
            <a:r>
              <a:rPr lang="en-AU" dirty="0"/>
              <a:t>	</a:t>
            </a:r>
          </a:p>
          <a:p>
            <a:r>
              <a:rPr lang="en-AU" dirty="0"/>
              <a:t>	</a:t>
            </a:r>
          </a:p>
        </p:txBody>
      </p:sp>
      <p:pic>
        <p:nvPicPr>
          <p:cNvPr id="7" name="Picture 6">
            <a:extLst>
              <a:ext uri="{FF2B5EF4-FFF2-40B4-BE49-F238E27FC236}">
                <a16:creationId xmlns:a16="http://schemas.microsoft.com/office/drawing/2014/main" id="{2674F2EF-DDB5-A906-FA18-0A5C7F9050CD}"/>
              </a:ext>
            </a:extLst>
          </p:cNvPr>
          <p:cNvPicPr>
            <a:picLocks noChangeAspect="1"/>
          </p:cNvPicPr>
          <p:nvPr/>
        </p:nvPicPr>
        <p:blipFill>
          <a:blip r:embed="rId2"/>
          <a:stretch>
            <a:fillRect/>
          </a:stretch>
        </p:blipFill>
        <p:spPr>
          <a:xfrm>
            <a:off x="573900" y="2027552"/>
            <a:ext cx="1649655" cy="2160000"/>
          </a:xfrm>
          <a:prstGeom prst="rect">
            <a:avLst/>
          </a:prstGeom>
        </p:spPr>
      </p:pic>
      <p:pic>
        <p:nvPicPr>
          <p:cNvPr id="9" name="Picture 8">
            <a:extLst>
              <a:ext uri="{FF2B5EF4-FFF2-40B4-BE49-F238E27FC236}">
                <a16:creationId xmlns:a16="http://schemas.microsoft.com/office/drawing/2014/main" id="{3E2D998C-A59E-7EB9-5790-5DB4FA40F2A1}"/>
              </a:ext>
            </a:extLst>
          </p:cNvPr>
          <p:cNvPicPr>
            <a:picLocks noChangeAspect="1"/>
          </p:cNvPicPr>
          <p:nvPr/>
        </p:nvPicPr>
        <p:blipFill>
          <a:blip r:embed="rId3"/>
          <a:stretch>
            <a:fillRect/>
          </a:stretch>
        </p:blipFill>
        <p:spPr>
          <a:xfrm>
            <a:off x="2394704" y="2027552"/>
            <a:ext cx="2996407" cy="2160000"/>
          </a:xfrm>
          <a:prstGeom prst="rect">
            <a:avLst/>
          </a:prstGeom>
        </p:spPr>
      </p:pic>
      <p:pic>
        <p:nvPicPr>
          <p:cNvPr id="11" name="Picture 10">
            <a:extLst>
              <a:ext uri="{FF2B5EF4-FFF2-40B4-BE49-F238E27FC236}">
                <a16:creationId xmlns:a16="http://schemas.microsoft.com/office/drawing/2014/main" id="{757CDBDA-33A2-B89B-BB3F-6BAABD707CFE}"/>
              </a:ext>
            </a:extLst>
          </p:cNvPr>
          <p:cNvPicPr>
            <a:picLocks noChangeAspect="1"/>
          </p:cNvPicPr>
          <p:nvPr/>
        </p:nvPicPr>
        <p:blipFill>
          <a:blip r:embed="rId4"/>
          <a:stretch>
            <a:fillRect/>
          </a:stretch>
        </p:blipFill>
        <p:spPr>
          <a:xfrm>
            <a:off x="7803499" y="2027552"/>
            <a:ext cx="4302439" cy="2160000"/>
          </a:xfrm>
          <a:prstGeom prst="rect">
            <a:avLst/>
          </a:prstGeom>
        </p:spPr>
      </p:pic>
      <p:pic>
        <p:nvPicPr>
          <p:cNvPr id="13" name="Picture 12">
            <a:extLst>
              <a:ext uri="{FF2B5EF4-FFF2-40B4-BE49-F238E27FC236}">
                <a16:creationId xmlns:a16="http://schemas.microsoft.com/office/drawing/2014/main" id="{90F93A49-8131-11CA-EE55-894349734DD4}"/>
              </a:ext>
            </a:extLst>
          </p:cNvPr>
          <p:cNvPicPr>
            <a:picLocks noChangeAspect="1"/>
          </p:cNvPicPr>
          <p:nvPr/>
        </p:nvPicPr>
        <p:blipFill>
          <a:blip r:embed="rId5"/>
          <a:stretch>
            <a:fillRect/>
          </a:stretch>
        </p:blipFill>
        <p:spPr>
          <a:xfrm>
            <a:off x="5562260" y="2027552"/>
            <a:ext cx="2070091" cy="2160000"/>
          </a:xfrm>
          <a:prstGeom prst="rect">
            <a:avLst/>
          </a:prstGeom>
        </p:spPr>
      </p:pic>
    </p:spTree>
    <p:extLst>
      <p:ext uri="{BB962C8B-B14F-4D97-AF65-F5344CB8AC3E}">
        <p14:creationId xmlns:p14="http://schemas.microsoft.com/office/powerpoint/2010/main" val="543417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3477875"/>
          </a:xfrm>
          <a:prstGeom prst="rect">
            <a:avLst/>
          </a:prstGeom>
          <a:noFill/>
        </p:spPr>
        <p:txBody>
          <a:bodyPr wrap="square" rtlCol="0">
            <a:spAutoFit/>
          </a:bodyPr>
          <a:lstStyle/>
          <a:p>
            <a:pPr lvl="1"/>
            <a:endParaRPr lang="en-AU" dirty="0"/>
          </a:p>
          <a:p>
            <a:pPr lvl="1"/>
            <a:endParaRPr lang="en-AU" sz="400" dirty="0"/>
          </a:p>
          <a:p>
            <a:r>
              <a:rPr lang="en-AU" dirty="0"/>
              <a:t>- (Hard) Joint camera pose and ARUCO pose estimation</a:t>
            </a:r>
          </a:p>
          <a:p>
            <a:r>
              <a:rPr lang="en-AU" dirty="0"/>
              <a:t>	The Kalman filter is a great algorithm however it is technically not designed for our goal, to estimate 	the entire map of ALL the ARUCO markers. </a:t>
            </a:r>
          </a:p>
          <a:p>
            <a:endParaRPr lang="en-AU" dirty="0"/>
          </a:p>
          <a:p>
            <a:pPr lvl="1"/>
            <a:r>
              <a:rPr lang="en-AU" dirty="0"/>
              <a:t>The Kalman filter creates a map that is “locally consistent” </a:t>
            </a:r>
          </a:p>
          <a:p>
            <a:pPr lvl="1"/>
            <a:r>
              <a:rPr lang="en-AU" dirty="0"/>
              <a:t>where as we want a map that is “globally consistent”</a:t>
            </a:r>
          </a:p>
          <a:p>
            <a:pPr lvl="1"/>
            <a:endParaRPr lang="en-AU" dirty="0"/>
          </a:p>
          <a:p>
            <a:pPr lvl="1"/>
            <a:r>
              <a:rPr lang="en-AU" dirty="0"/>
              <a:t>Given that we have an image that can see multiple markers</a:t>
            </a:r>
          </a:p>
          <a:p>
            <a:pPr lvl="1"/>
            <a:r>
              <a:rPr lang="en-AU" dirty="0"/>
              <a:t>we can create a “link” between those markers so when we </a:t>
            </a:r>
          </a:p>
          <a:p>
            <a:pPr lvl="1"/>
            <a:r>
              <a:rPr lang="en-AU" dirty="0"/>
              <a:t>see any one of those markers in a different image we know to </a:t>
            </a:r>
          </a:p>
          <a:p>
            <a:pPr lvl="1"/>
            <a:r>
              <a:rPr lang="en-AU" dirty="0"/>
              <a:t>update our estimate of all those “linked” markers</a:t>
            </a:r>
          </a:p>
        </p:txBody>
      </p:sp>
      <p:pic>
        <p:nvPicPr>
          <p:cNvPr id="19" name="Picture 18">
            <a:extLst>
              <a:ext uri="{FF2B5EF4-FFF2-40B4-BE49-F238E27FC236}">
                <a16:creationId xmlns:a16="http://schemas.microsoft.com/office/drawing/2014/main" id="{A5F3C491-46CC-0E08-AD8E-CCAFB27BFF65}"/>
              </a:ext>
            </a:extLst>
          </p:cNvPr>
          <p:cNvPicPr>
            <a:picLocks noChangeAspect="1"/>
          </p:cNvPicPr>
          <p:nvPr/>
        </p:nvPicPr>
        <p:blipFill>
          <a:blip r:embed="rId2"/>
          <a:stretch>
            <a:fillRect/>
          </a:stretch>
        </p:blipFill>
        <p:spPr>
          <a:xfrm>
            <a:off x="8366014" y="2238280"/>
            <a:ext cx="3477837" cy="2771123"/>
          </a:xfrm>
          <a:prstGeom prst="rect">
            <a:avLst/>
          </a:prstGeom>
        </p:spPr>
      </p:pic>
    </p:spTree>
    <p:extLst>
      <p:ext uri="{BB962C8B-B14F-4D97-AF65-F5344CB8AC3E}">
        <p14:creationId xmlns:p14="http://schemas.microsoft.com/office/powerpoint/2010/main" val="3223962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5360570"/>
              </a:xfrm>
              <a:prstGeom prst="rect">
                <a:avLst/>
              </a:prstGeom>
              <a:noFill/>
            </p:spPr>
            <p:txBody>
              <a:bodyPr wrap="square" rtlCol="0">
                <a:spAutoFit/>
              </a:bodyPr>
              <a:lstStyle/>
              <a:p>
                <a:r>
                  <a:rPr lang="en-AU" dirty="0"/>
                  <a:t>- (Hard) Joint camera pose and ARUCO pose estimation (continued)</a:t>
                </a:r>
              </a:p>
              <a:p>
                <a:r>
                  <a:rPr lang="en-AU" dirty="0"/>
                  <a:t>	This problem is similar to the bundle adjustment problem except much simpler</a:t>
                </a:r>
              </a:p>
              <a:p>
                <a:r>
                  <a:rPr lang="en-AU" dirty="0"/>
                  <a:t>		- We will do this in 2D instead of 3D</a:t>
                </a:r>
              </a:p>
              <a:p>
                <a:r>
                  <a:rPr lang="en-AU" dirty="0"/>
                  <a:t>		- We will use 2D vectors instead of image points (due to </a:t>
                </a:r>
                <a:r>
                  <a:rPr lang="en-AU" dirty="0" err="1"/>
                  <a:t>Tvec</a:t>
                </a:r>
                <a:r>
                  <a:rPr lang="en-AU" dirty="0"/>
                  <a:t> from ARUCO markers) </a:t>
                </a:r>
              </a:p>
              <a:p>
                <a:r>
                  <a:rPr lang="en-AU" dirty="0"/>
                  <a:t>	</a:t>
                </a:r>
              </a:p>
              <a:p>
                <a:r>
                  <a:rPr lang="en-AU" dirty="0"/>
                  <a:t>	The aim is to create as many links as possible by taking images with multiple markers present</a:t>
                </a:r>
              </a:p>
              <a:p>
                <a:r>
                  <a:rPr lang="en-AU" dirty="0"/>
                  <a:t>	If those links form a loop then we can perform loop closure</a:t>
                </a:r>
              </a:p>
              <a:p>
                <a:r>
                  <a:rPr lang="en-AU" dirty="0"/>
                  <a:t>	</a:t>
                </a:r>
              </a:p>
              <a:p>
                <a:r>
                  <a:rPr lang="en-AU" dirty="0"/>
                  <a:t>	The rough steps to implement this are:</a:t>
                </a:r>
              </a:p>
              <a:p>
                <a:r>
                  <a:rPr lang="en-AU" dirty="0"/>
                  <a:t>	1 - Record images containing multiple markers and an initial pose [X, Y, </a:t>
                </a:r>
                <a:r>
                  <a:rPr lang="el-GR" dirty="0"/>
                  <a:t>θ</a:t>
                </a:r>
                <a:r>
                  <a:rPr lang="en-AU" dirty="0"/>
                  <a:t>] from Kalman filter</a:t>
                </a:r>
              </a:p>
              <a:p>
                <a:r>
                  <a:rPr lang="en-AU" dirty="0"/>
                  <a:t>	2 - For each recorded image, detect ARUCO markers (ID) and calculate </a:t>
                </a:r>
                <a:r>
                  <a:rPr lang="en-AU" dirty="0" err="1"/>
                  <a:t>Tvec</a:t>
                </a:r>
                <a:r>
                  <a:rPr lang="en-AU" dirty="0"/>
                  <a:t>    </a:t>
                </a:r>
                <a:r>
                  <a:rPr lang="en-AU" sz="1100" dirty="0"/>
                  <a:t>(cv2.aruco.estimatePoseSingleMarkers)</a:t>
                </a:r>
              </a:p>
              <a:p>
                <a:r>
                  <a:rPr lang="en-AU" dirty="0"/>
                  <a:t>	     (throw away images that do not contain more than 2 unique markers, can break otherwise)</a:t>
                </a:r>
              </a:p>
              <a:p>
                <a:r>
                  <a:rPr lang="en-AU" dirty="0"/>
                  <a:t> 	3 - Calculate the error between current estimate of an ARUCO marker with that of observation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𝑖𝑥</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𝑖𝑦</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sty m:val="p"/>
                                        <m:brk m:alnAt="7"/>
                                      </m:rPr>
                                      <a:rPr lang="en-US">
                                        <a:latin typeface="Cambria Math" panose="02040503050406030204" pitchFamily="18" charset="0"/>
                                      </a:rPr>
                                      <m:t>c</m:t>
                                    </m:r>
                                    <m:r>
                                      <m:rPr>
                                        <m:sty m:val="p"/>
                                      </m:rPr>
                                      <a:rPr lang="en-US">
                                        <a:latin typeface="Cambria Math" panose="02040503050406030204" pitchFamily="18" charset="0"/>
                                      </a:rPr>
                                      <m:t>os</m:t>
                                    </m:r>
                                    <m:r>
                                      <m:rPr>
                                        <m:brk m:alnAt="7"/>
                                      </m:rP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l-GR" dirty="0"/>
                                          <m:t>θ</m:t>
                                        </m:r>
                                      </m:e>
                                      <m:sub>
                                        <m:r>
                                          <a:rPr lang="en-US" i="1">
                                            <a:latin typeface="Cambria Math" panose="02040503050406030204" pitchFamily="18" charset="0"/>
                                          </a:rPr>
                                          <m:t>𝑗</m:t>
                                        </m:r>
                                      </m:sub>
                                    </m:sSub>
                                    <m:r>
                                      <m:rPr>
                                        <m:brk m:alnAt="7"/>
                                      </m:rPr>
                                      <a:rPr lang="en-US" i="1">
                                        <a:latin typeface="Cambria Math" panose="02040503050406030204" pitchFamily="18" charset="0"/>
                                      </a:rPr>
                                      <m:t>)</m:t>
                                    </m:r>
                                  </m:e>
                                  <m:e>
                                    <m:r>
                                      <a:rPr lang="en-US">
                                        <a:latin typeface="Cambria Math" panose="02040503050406030204" pitchFamily="18" charset="0"/>
                                      </a:rPr>
                                      <m:t>−</m:t>
                                    </m:r>
                                    <m:r>
                                      <m:rPr>
                                        <m:sty m:val="p"/>
                                      </m:rPr>
                                      <a:rPr lang="en-US">
                                        <a:latin typeface="Cambria Math" panose="02040503050406030204" pitchFamily="18" charset="0"/>
                                      </a:rPr>
                                      <m:t>sin</m:t>
                                    </m:r>
                                    <m:r>
                                      <m:rPr>
                                        <m:brk m:alnAt="7"/>
                                      </m:rP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l-GR" dirty="0"/>
                                          <m:t>θ</m:t>
                                        </m:r>
                                      </m:e>
                                      <m:sub>
                                        <m:r>
                                          <a:rPr lang="en-US" i="1">
                                            <a:latin typeface="Cambria Math" panose="02040503050406030204" pitchFamily="18" charset="0"/>
                                          </a:rPr>
                                          <m:t>𝑗</m:t>
                                        </m:r>
                                      </m:sub>
                                    </m:sSub>
                                    <m:r>
                                      <m:rPr>
                                        <m:brk m:alnAt="7"/>
                                      </m:rPr>
                                      <a:rPr lang="en-US" i="1">
                                        <a:latin typeface="Cambria Math" panose="02040503050406030204" pitchFamily="18" charset="0"/>
                                      </a:rPr>
                                      <m:t>)</m:t>
                                    </m:r>
                                  </m:e>
                                </m:mr>
                                <m:mr>
                                  <m:e>
                                    <m:r>
                                      <m:rPr>
                                        <m:sty m:val="p"/>
                                      </m:rPr>
                                      <a:rPr lang="en-US">
                                        <a:latin typeface="Cambria Math" panose="02040503050406030204" pitchFamily="18" charset="0"/>
                                      </a:rPr>
                                      <m:t>sin</m:t>
                                    </m:r>
                                    <m:r>
                                      <a:rPr lang="en-US" i="1">
                                        <a:latin typeface="Cambria Math" panose="02040503050406030204" pitchFamily="18" charset="0"/>
                                      </a:rPr>
                                      <m:t>⁡(</m:t>
                                    </m:r>
                                    <m:r>
                                      <m:rPr>
                                        <m:sty m:val="p"/>
                                        <m:brk m:alnAt="7"/>
                                      </m:rPr>
                                      <a:rPr lang="en-US">
                                        <a:latin typeface="Cambria Math" panose="02040503050406030204" pitchFamily="18" charset="0"/>
                                      </a:rPr>
                                      <m:t>c</m:t>
                                    </m:r>
                                    <m:r>
                                      <m:rPr>
                                        <m:sty m:val="p"/>
                                      </m:rPr>
                                      <a:rPr lang="en-US">
                                        <a:latin typeface="Cambria Math" panose="02040503050406030204" pitchFamily="18" charset="0"/>
                                      </a:rPr>
                                      <m:t>os</m:t>
                                    </m:r>
                                    <m:r>
                                      <m:rPr>
                                        <m:brk m:alnAt="7"/>
                                      </m:rP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l-GR" dirty="0"/>
                                          <m:t>θ</m:t>
                                        </m:r>
                                      </m:e>
                                      <m:sub>
                                        <m:r>
                                          <a:rPr lang="en-US" i="1">
                                            <a:latin typeface="Cambria Math" panose="02040503050406030204" pitchFamily="18" charset="0"/>
                                          </a:rPr>
                                          <m:t>𝑗</m:t>
                                        </m:r>
                                      </m:sub>
                                    </m:sSub>
                                    <m:r>
                                      <m:rPr>
                                        <m:brk m:alnAt="7"/>
                                      </m:rPr>
                                      <a:rPr lang="en-US" i="1">
                                        <a:latin typeface="Cambria Math" panose="02040503050406030204" pitchFamily="18" charset="0"/>
                                      </a:rPr>
                                      <m:t>)</m:t>
                                    </m:r>
                                  </m:e>
                                  <m:e>
                                    <m:r>
                                      <m:rPr>
                                        <m:sty m:val="p"/>
                                        <m:brk m:alnAt="7"/>
                                      </m:rPr>
                                      <a:rPr lang="en-US">
                                        <a:latin typeface="Cambria Math" panose="02040503050406030204" pitchFamily="18" charset="0"/>
                                      </a:rPr>
                                      <m:t>c</m:t>
                                    </m:r>
                                    <m:r>
                                      <m:rPr>
                                        <m:sty m:val="p"/>
                                      </m:rPr>
                                      <a:rPr lang="en-US">
                                        <a:latin typeface="Cambria Math" panose="02040503050406030204" pitchFamily="18" charset="0"/>
                                      </a:rPr>
                                      <m:t>os</m:t>
                                    </m:r>
                                    <m:r>
                                      <m:rPr>
                                        <m:brk m:alnAt="7"/>
                                      </m:rP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l-GR" dirty="0"/>
                                          <m:t>θ</m:t>
                                        </m:r>
                                      </m:e>
                                      <m:sub>
                                        <m:r>
                                          <a:rPr lang="en-US" i="1">
                                            <a:latin typeface="Cambria Math" panose="02040503050406030204" pitchFamily="18" charset="0"/>
                                          </a:rPr>
                                          <m:t>𝑗</m:t>
                                        </m:r>
                                      </m:sub>
                                    </m:sSub>
                                    <m:r>
                                      <m:rPr>
                                        <m:brk m:alnAt="7"/>
                                      </m:rPr>
                                      <a:rPr lang="en-US" i="1">
                                        <a:latin typeface="Cambria Math" panose="02040503050406030204" pitchFamily="18" charset="0"/>
                                      </a:rPr>
                                      <m:t>)</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𝑖𝑗</m:t>
                                        </m:r>
                                        <m:r>
                                          <a:rPr lang="en-US" i="1">
                                            <a:latin typeface="Cambria Math" panose="02040503050406030204" pitchFamily="18" charset="0"/>
                                          </a:rPr>
                                          <m:t>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𝑇</m:t>
                                        </m:r>
                                      </m:e>
                                      <m:sub>
                                        <m:r>
                                          <a:rPr lang="en-US" b="0" i="1" smtClean="0">
                                            <a:latin typeface="Cambria Math" panose="02040503050406030204" pitchFamily="18" charset="0"/>
                                          </a:rPr>
                                          <m:t>𝑖𝑗</m:t>
                                        </m:r>
                                        <m:r>
                                          <a:rPr lang="en-US" i="1">
                                            <a:latin typeface="Cambria Math" panose="02040503050406030204" pitchFamily="18" charset="0"/>
                                          </a:rPr>
                                          <m:t>𝑥</m:t>
                                        </m:r>
                                      </m:sub>
                                    </m:sSub>
                                  </m:e>
                                </m:mr>
                              </m:m>
                            </m:e>
                          </m:d>
                        </m:e>
                      </m:d>
                    </m:oMath>
                  </m:oMathPara>
                </a14:m>
                <a:endParaRPr lang="en-AU" dirty="0"/>
              </a:p>
              <a:p>
                <a:r>
                  <a:rPr lang="en-AU" dirty="0"/>
                  <a:t>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oMath>
                </a14:m>
                <a:r>
                  <a:rPr lang="en-AU" dirty="0"/>
                  <a:t>: ARUCO marker of ID </a:t>
                </a:r>
                <a14:m>
                  <m:oMath xmlns:m="http://schemas.openxmlformats.org/officeDocument/2006/math">
                    <m:r>
                      <a:rPr lang="en-US" b="0" i="1" smtClean="0">
                        <a:latin typeface="Cambria Math" panose="02040503050406030204" pitchFamily="18" charset="0"/>
                      </a:rPr>
                      <m:t>𝑖</m:t>
                    </m:r>
                  </m:oMath>
                </a14:m>
                <a:endParaRPr lang="en-US" b="0" dirty="0"/>
              </a:p>
              <a:p>
                <a:r>
                  <a:rPr lang="en-AU" dirty="0"/>
                  <a:t>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AU" dirty="0"/>
                  <a:t>: X position of robot for the </a:t>
                </a:r>
                <a14:m>
                  <m:oMath xmlns:m="http://schemas.openxmlformats.org/officeDocument/2006/math">
                    <m:sSup>
                      <m:sSupPr>
                        <m:ctrlPr>
                          <a:rPr lang="en-AU" i="1" smtClean="0">
                            <a:latin typeface="Cambria Math" panose="02040503050406030204" pitchFamily="18" charset="0"/>
                          </a:rPr>
                        </m:ctrlPr>
                      </m:sSupPr>
                      <m:e>
                        <m:r>
                          <a:rPr lang="en-US" b="0" i="1" smtClean="0">
                            <a:latin typeface="Cambria Math" panose="02040503050406030204" pitchFamily="18" charset="0"/>
                          </a:rPr>
                          <m:t>𝑗</m:t>
                        </m:r>
                      </m:e>
                      <m:sup>
                        <m:r>
                          <a:rPr lang="en-US" b="0" i="1" smtClean="0">
                            <a:latin typeface="Cambria Math" panose="02040503050406030204" pitchFamily="18" charset="0"/>
                          </a:rPr>
                          <m:t>𝑡h</m:t>
                        </m:r>
                      </m:sup>
                    </m:sSup>
                  </m:oMath>
                </a14:m>
                <a:r>
                  <a:rPr lang="en-AU" dirty="0"/>
                  <a:t> image</a:t>
                </a:r>
              </a:p>
              <a:p>
                <a:r>
                  <a:rPr lang="en-AU" dirty="0"/>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𝑖𝑗</m:t>
                        </m:r>
                      </m:sub>
                    </m:sSub>
                  </m:oMath>
                </a14:m>
                <a:r>
                  <a:rPr lang="en-AU" dirty="0"/>
                  <a:t>: </a:t>
                </a:r>
                <a:r>
                  <a:rPr lang="en-AU" dirty="0" err="1"/>
                  <a:t>Tvec</a:t>
                </a:r>
                <a:r>
                  <a:rPr lang="en-AU" dirty="0"/>
                  <a:t> corresponding to Marker </a:t>
                </a:r>
                <a14:m>
                  <m:oMath xmlns:m="http://schemas.openxmlformats.org/officeDocument/2006/math">
                    <m:r>
                      <a:rPr lang="en-US" i="1">
                        <a:latin typeface="Cambria Math" panose="02040503050406030204" pitchFamily="18" charset="0"/>
                      </a:rPr>
                      <m:t>𝑖</m:t>
                    </m:r>
                  </m:oMath>
                </a14:m>
                <a:r>
                  <a:rPr lang="en-AU" dirty="0"/>
                  <a:t> taken from </a:t>
                </a:r>
                <a14:m>
                  <m:oMath xmlns:m="http://schemas.openxmlformats.org/officeDocument/2006/math">
                    <m:sSup>
                      <m:sSupPr>
                        <m:ctrlPr>
                          <a:rPr lang="en-AU" i="1">
                            <a:latin typeface="Cambria Math" panose="02040503050406030204" pitchFamily="18" charset="0"/>
                          </a:rPr>
                        </m:ctrlPr>
                      </m:sSupPr>
                      <m:e>
                        <m:r>
                          <a:rPr lang="en-US" i="1">
                            <a:latin typeface="Cambria Math" panose="02040503050406030204" pitchFamily="18" charset="0"/>
                          </a:rPr>
                          <m:t>𝑗</m:t>
                        </m:r>
                      </m:e>
                      <m:sup>
                        <m:r>
                          <a:rPr lang="en-US" i="1">
                            <a:latin typeface="Cambria Math" panose="02040503050406030204" pitchFamily="18" charset="0"/>
                          </a:rPr>
                          <m:t>𝑡h</m:t>
                        </m:r>
                      </m:sup>
                    </m:sSup>
                  </m:oMath>
                </a14:m>
                <a:r>
                  <a:rPr lang="en-AU" dirty="0"/>
                  <a:t> image </a:t>
                </a:r>
              </a:p>
            </p:txBody>
          </p:sp>
        </mc:Choice>
        <mc:Fallback xmlns="">
          <p:sp>
            <p:nvSpPr>
              <p:cNvPr id="51" name="TextBox 50">
                <a:extLst>
                  <a:ext uri="{FF2B5EF4-FFF2-40B4-BE49-F238E27FC236}">
                    <a16:creationId xmlns:a16="http://schemas.microsoft.com/office/drawing/2014/main" id="{23C81F35-1469-4804-9BCB-5A04321DD9C5}"/>
                  </a:ext>
                </a:extLst>
              </p:cNvPr>
              <p:cNvSpPr txBox="1">
                <a:spLocks noRot="1" noChangeAspect="1" noMove="1" noResize="1" noEditPoints="1" noAdjustHandles="1" noChangeArrowheads="1" noChangeShapeType="1" noTextEdit="1"/>
              </p:cNvSpPr>
              <p:nvPr/>
            </p:nvSpPr>
            <p:spPr>
              <a:xfrm>
                <a:off x="666931" y="1104222"/>
                <a:ext cx="11336318" cy="5360570"/>
              </a:xfrm>
              <a:prstGeom prst="rect">
                <a:avLst/>
              </a:prstGeom>
              <a:blipFill>
                <a:blip r:embed="rId2"/>
                <a:stretch>
                  <a:fillRect l="-430" t="-569" b="-341"/>
                </a:stretch>
              </a:blipFill>
            </p:spPr>
            <p:txBody>
              <a:bodyPr/>
              <a:lstStyle/>
              <a:p>
                <a:r>
                  <a:rPr lang="en-GB">
                    <a:noFill/>
                  </a:rPr>
                  <a:t> </a:t>
                </a:r>
              </a:p>
            </p:txBody>
          </p:sp>
        </mc:Fallback>
      </mc:AlternateContent>
    </p:spTree>
    <p:extLst>
      <p:ext uri="{BB962C8B-B14F-4D97-AF65-F5344CB8AC3E}">
        <p14:creationId xmlns:p14="http://schemas.microsoft.com/office/powerpoint/2010/main" val="1311152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C81F35-1469-4804-9BCB-5A04321DD9C5}"/>
                  </a:ext>
                </a:extLst>
              </p:cNvPr>
              <p:cNvSpPr txBox="1"/>
              <p:nvPr/>
            </p:nvSpPr>
            <p:spPr>
              <a:xfrm>
                <a:off x="666931" y="942862"/>
                <a:ext cx="11336318" cy="6032421"/>
              </a:xfrm>
              <a:prstGeom prst="rect">
                <a:avLst/>
              </a:prstGeom>
              <a:noFill/>
            </p:spPr>
            <p:txBody>
              <a:bodyPr wrap="square" rtlCol="0">
                <a:spAutoFit/>
              </a:bodyPr>
              <a:lstStyle/>
              <a:p>
                <a:r>
                  <a:rPr lang="en-AU" dirty="0"/>
                  <a:t>- (Hard) Joint camera pose and ARUCO pose estimation (continued)</a:t>
                </a:r>
              </a:p>
              <a:p>
                <a:r>
                  <a:rPr lang="en-AU" dirty="0"/>
                  <a:t>	</a:t>
                </a:r>
                <a:r>
                  <a:rPr lang="en-US" dirty="0"/>
                  <a:t>4 - Calculate the Jacobian of the error</a:t>
                </a:r>
              </a:p>
              <a:p>
                <a:r>
                  <a:rPr lang="en-US" dirty="0"/>
                  <a:t>	Jacobian will be of size: (Height) </a:t>
                </a:r>
                <a:r>
                  <a:rPr lang="en-US" dirty="0" err="1"/>
                  <a:t>nTvecs</a:t>
                </a:r>
                <a:r>
                  <a:rPr lang="en-US" dirty="0"/>
                  <a:t> * 2 and (Width) </a:t>
                </a:r>
                <a:r>
                  <a:rPr lang="en-US" dirty="0" err="1"/>
                  <a:t>nImages</a:t>
                </a:r>
                <a:r>
                  <a:rPr lang="en-US" dirty="0"/>
                  <a:t> * 3 + </a:t>
                </a:r>
                <a:r>
                  <a:rPr lang="en-US" dirty="0" err="1"/>
                  <a:t>nMarkers</a:t>
                </a:r>
                <a:r>
                  <a:rPr lang="en-US" dirty="0"/>
                  <a:t> * 2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800" dirty="0"/>
              </a:p>
              <a:p>
                <a:r>
                  <a:rPr lang="en-US" dirty="0"/>
                  <a:t>	5 - </a:t>
                </a:r>
                <a:r>
                  <a:rPr lang="en-US" dirty="0" err="1"/>
                  <a:t>Minimise</a:t>
                </a:r>
                <a:r>
                  <a:rPr lang="en-US" dirty="0"/>
                  <a:t> error using the non-linear optimization algorithm Levenberg-Marquardt</a:t>
                </a:r>
              </a:p>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𝑇</m:t>
                                </m:r>
                              </m:sup>
                            </m:sSup>
                            <m:r>
                              <a:rPr lang="en-US" i="1">
                                <a:latin typeface="Cambria Math" panose="02040503050406030204" pitchFamily="18" charset="0"/>
                              </a:rPr>
                              <m:t>𝐽</m:t>
                            </m:r>
                            <m:r>
                              <a:rPr lang="en-US" i="1">
                                <a:latin typeface="Cambria Math" panose="02040503050406030204" pitchFamily="18" charset="0"/>
                              </a:rPr>
                              <m:t>+</m:t>
                            </m:r>
                            <m:r>
                              <m:rPr>
                                <m:sty m:val="p"/>
                              </m:rPr>
                              <a:rPr lang="el-GR" i="1">
                                <a:latin typeface="Cambria Math" panose="02040503050406030204" pitchFamily="18" charset="0"/>
                              </a:rPr>
                              <m:t>λ</m:t>
                            </m:r>
                            <m:r>
                              <a:rPr lang="en-US" i="1">
                                <a:latin typeface="Cambria Math" panose="02040503050406030204" pitchFamily="18" charset="0"/>
                              </a:rPr>
                              <m:t> </m:t>
                            </m:r>
                            <m:r>
                              <m:rPr>
                                <m:sty m:val="p"/>
                              </m:rPr>
                              <a:rPr lang="en-US">
                                <a:latin typeface="Cambria Math" panose="02040503050406030204" pitchFamily="18" charset="0"/>
                              </a:rPr>
                              <m:t>diag</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𝑇</m:t>
                                </m:r>
                              </m:sup>
                            </m:sSup>
                            <m:r>
                              <a:rPr lang="en-US" i="1">
                                <a:latin typeface="Cambria Math" panose="02040503050406030204" pitchFamily="18" charset="0"/>
                              </a:rPr>
                              <m:t>𝐽</m:t>
                            </m:r>
                            <m:r>
                              <a:rPr lang="en-US" b="0" i="1" smtClean="0">
                                <a:latin typeface="Cambria Math" panose="02040503050406030204" pitchFamily="18" charset="0"/>
                              </a:rPr>
                              <m:t>)</m:t>
                            </m:r>
                          </m:e>
                        </m:d>
                      </m:e>
                      <m:sup>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a14:m>
                <a:endParaRPr lang="en-AU" dirty="0"/>
              </a:p>
              <a:p>
                <a:r>
                  <a:rPr lang="en-AU" dirty="0"/>
                  <a:t>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AU" dirty="0"/>
                  <a:t>: All parameters (Image poses and ARUCO markers) in the next iteration	      </a:t>
                </a:r>
                <a:r>
                  <a:rPr lang="en-US" dirty="0"/>
                  <a:t> </a:t>
                </a:r>
                <a14:m>
                  <m:oMath xmlns:m="http://schemas.openxmlformats.org/officeDocument/2006/math">
                    <m:r>
                      <a:rPr lang="en-US" i="1">
                        <a:latin typeface="Cambria Math" panose="02040503050406030204" pitchFamily="18" charset="0"/>
                      </a:rPr>
                      <m:t>𝐽</m:t>
                    </m:r>
                  </m:oMath>
                </a14:m>
                <a:r>
                  <a:rPr lang="en-AU" dirty="0"/>
                  <a:t>: Jacobian</a:t>
                </a:r>
              </a:p>
              <a:p>
                <a:r>
                  <a:rPr lang="en-AU" dirty="0"/>
                  <a:t>	</a:t>
                </a:r>
                <a:r>
                  <a:rPr lang="el-GR" dirty="0"/>
                  <a:t> </a:t>
                </a:r>
                <a14:m>
                  <m:oMath xmlns:m="http://schemas.openxmlformats.org/officeDocument/2006/math">
                    <m:r>
                      <m:rPr>
                        <m:sty m:val="p"/>
                      </m:rPr>
                      <a:rPr lang="el-GR" i="1">
                        <a:latin typeface="Cambria Math" panose="02040503050406030204" pitchFamily="18" charset="0"/>
                      </a:rPr>
                      <m:t>λ</m:t>
                    </m:r>
                  </m:oMath>
                </a14:m>
                <a:r>
                  <a:rPr lang="en-AU" dirty="0"/>
                  <a:t>: Scaling parameter which is decayed after successive iterations (tuned)</a:t>
                </a:r>
              </a:p>
              <a:p>
                <a:r>
                  <a:rPr lang="en-AU" dirty="0"/>
                  <a:t>	Will also have to use the pseudoinverse (</a:t>
                </a:r>
                <a:r>
                  <a:rPr lang="en-AU" dirty="0" err="1"/>
                  <a:t>np.linalg.pinv</a:t>
                </a:r>
                <a:r>
                  <a:rPr lang="en-AU" dirty="0"/>
                  <a:t>) to take the inverse of </a:t>
                </a:r>
                <a14:m>
                  <m:oMath xmlns:m="http://schemas.openxmlformats.org/officeDocument/2006/math">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𝑇</m:t>
                            </m:r>
                          </m:sup>
                        </m:sSup>
                        <m:r>
                          <a:rPr lang="en-US" i="1">
                            <a:latin typeface="Cambria Math" panose="02040503050406030204" pitchFamily="18" charset="0"/>
                          </a:rPr>
                          <m:t>𝐽</m:t>
                        </m:r>
                        <m:r>
                          <a:rPr lang="en-US" i="1">
                            <a:latin typeface="Cambria Math" panose="02040503050406030204" pitchFamily="18" charset="0"/>
                          </a:rPr>
                          <m:t>+</m:t>
                        </m:r>
                        <m:r>
                          <m:rPr>
                            <m:sty m:val="p"/>
                          </m:rPr>
                          <a:rPr lang="el-GR" i="1">
                            <a:latin typeface="Cambria Math" panose="02040503050406030204" pitchFamily="18" charset="0"/>
                          </a:rPr>
                          <m:t>λ</m:t>
                        </m:r>
                        <m:r>
                          <a:rPr lang="en-US" i="1">
                            <a:latin typeface="Cambria Math" panose="02040503050406030204" pitchFamily="18" charset="0"/>
                          </a:rPr>
                          <m:t> </m:t>
                        </m:r>
                        <m:r>
                          <m:rPr>
                            <m:sty m:val="p"/>
                          </m:rPr>
                          <a:rPr lang="en-US">
                            <a:latin typeface="Cambria Math" panose="02040503050406030204" pitchFamily="18" charset="0"/>
                          </a:rPr>
                          <m:t>diag</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𝐽</m:t>
                            </m:r>
                          </m:e>
                          <m:sup>
                            <m:r>
                              <a:rPr lang="en-US" i="1">
                                <a:latin typeface="Cambria Math" panose="02040503050406030204" pitchFamily="18" charset="0"/>
                              </a:rPr>
                              <m:t>𝑇</m:t>
                            </m:r>
                          </m:sup>
                        </m:sSup>
                        <m:r>
                          <a:rPr lang="en-US" i="1">
                            <a:latin typeface="Cambria Math" panose="02040503050406030204" pitchFamily="18" charset="0"/>
                          </a:rPr>
                          <m:t>𝐽</m:t>
                        </m:r>
                        <m:r>
                          <a:rPr lang="en-US" b="0" i="1" smtClean="0">
                            <a:latin typeface="Cambria Math" panose="02040503050406030204" pitchFamily="18" charset="0"/>
                          </a:rPr>
                          <m:t>)</m:t>
                        </m:r>
                      </m:e>
                    </m:d>
                  </m:oMath>
                </a14:m>
                <a:endParaRPr lang="en-AU" dirty="0"/>
              </a:p>
              <a:p>
                <a:endParaRPr lang="en-AU" sz="800" dirty="0"/>
              </a:p>
              <a:p>
                <a:r>
                  <a:rPr lang="en-AU" dirty="0"/>
                  <a:t>	6 - Repeat step 3 onwards until convergence</a:t>
                </a:r>
              </a:p>
            </p:txBody>
          </p:sp>
        </mc:Choice>
        <mc:Fallback xmlns="">
          <p:sp>
            <p:nvSpPr>
              <p:cNvPr id="51" name="TextBox 50">
                <a:extLst>
                  <a:ext uri="{FF2B5EF4-FFF2-40B4-BE49-F238E27FC236}">
                    <a16:creationId xmlns:a16="http://schemas.microsoft.com/office/drawing/2014/main" id="{23C81F35-1469-4804-9BCB-5A04321DD9C5}"/>
                  </a:ext>
                </a:extLst>
              </p:cNvPr>
              <p:cNvSpPr txBox="1">
                <a:spLocks noRot="1" noChangeAspect="1" noMove="1" noResize="1" noEditPoints="1" noAdjustHandles="1" noChangeArrowheads="1" noChangeShapeType="1" noTextEdit="1"/>
              </p:cNvSpPr>
              <p:nvPr/>
            </p:nvSpPr>
            <p:spPr>
              <a:xfrm>
                <a:off x="666931" y="942862"/>
                <a:ext cx="11336318" cy="6032421"/>
              </a:xfrm>
              <a:prstGeom prst="rect">
                <a:avLst/>
              </a:prstGeom>
              <a:blipFill>
                <a:blip r:embed="rId2"/>
                <a:stretch>
                  <a:fillRect l="-430" t="-607"/>
                </a:stretch>
              </a:blipFill>
            </p:spPr>
            <p:txBody>
              <a:bodyPr/>
              <a:lstStyle/>
              <a:p>
                <a:r>
                  <a:rPr lang="en-GB">
                    <a:noFill/>
                  </a:rPr>
                  <a:t> </a:t>
                </a:r>
              </a:p>
            </p:txBody>
          </p:sp>
        </mc:Fallback>
      </mc:AlternateContent>
      <p:pic>
        <p:nvPicPr>
          <p:cNvPr id="5" name="Picture 4" descr="A picture containing schematic&#10;&#10;Description automatically generated">
            <a:extLst>
              <a:ext uri="{FF2B5EF4-FFF2-40B4-BE49-F238E27FC236}">
                <a16:creationId xmlns:a16="http://schemas.microsoft.com/office/drawing/2014/main" id="{1807C40C-63CA-5D7F-3601-930FD3E5F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631" y="1828624"/>
            <a:ext cx="1214918" cy="3127513"/>
          </a:xfrm>
          <a:prstGeom prst="rect">
            <a:avLst/>
          </a:prstGeom>
        </p:spPr>
      </p:pic>
      <p:cxnSp>
        <p:nvCxnSpPr>
          <p:cNvPr id="7" name="Straight Arrow Connector 6">
            <a:extLst>
              <a:ext uri="{FF2B5EF4-FFF2-40B4-BE49-F238E27FC236}">
                <a16:creationId xmlns:a16="http://schemas.microsoft.com/office/drawing/2014/main" id="{4B4B69BA-EAFA-59EA-D177-1340D0AA6903}"/>
              </a:ext>
            </a:extLst>
          </p:cNvPr>
          <p:cNvCxnSpPr>
            <a:cxnSpLocks/>
          </p:cNvCxnSpPr>
          <p:nvPr/>
        </p:nvCxnSpPr>
        <p:spPr>
          <a:xfrm flipV="1">
            <a:off x="4799106" y="2874669"/>
            <a:ext cx="1171388" cy="424358"/>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1691FD-CDD4-EE6E-157A-230C88C6D085}"/>
              </a:ext>
            </a:extLst>
          </p:cNvPr>
          <p:cNvCxnSpPr>
            <a:cxnSpLocks/>
          </p:cNvCxnSpPr>
          <p:nvPr/>
        </p:nvCxnSpPr>
        <p:spPr>
          <a:xfrm flipH="1" flipV="1">
            <a:off x="6942549" y="2414509"/>
            <a:ext cx="1095804" cy="639482"/>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D64108-FAEC-736A-1E07-45A619C5F3EA}"/>
              </a:ext>
            </a:extLst>
          </p:cNvPr>
          <p:cNvSpPr txBox="1"/>
          <p:nvPr/>
        </p:nvSpPr>
        <p:spPr>
          <a:xfrm>
            <a:off x="853388" y="3035567"/>
            <a:ext cx="4405373" cy="646331"/>
          </a:xfrm>
          <a:prstGeom prst="rect">
            <a:avLst/>
          </a:prstGeom>
          <a:noFill/>
        </p:spPr>
        <p:txBody>
          <a:bodyPr wrap="none" rtlCol="0">
            <a:spAutoFit/>
          </a:bodyPr>
          <a:lstStyle/>
          <a:p>
            <a:r>
              <a:rPr lang="en-US" dirty="0"/>
              <a:t>Diagonal component represents the</a:t>
            </a:r>
          </a:p>
          <a:p>
            <a:r>
              <a:rPr lang="en-US" dirty="0"/>
              <a:t> parameters for each of the image poses</a:t>
            </a:r>
            <a:endParaRPr lang="en-AU" dirty="0"/>
          </a:p>
        </p:txBody>
      </p:sp>
      <p:sp>
        <p:nvSpPr>
          <p:cNvPr id="14" name="TextBox 13">
            <a:extLst>
              <a:ext uri="{FF2B5EF4-FFF2-40B4-BE49-F238E27FC236}">
                <a16:creationId xmlns:a16="http://schemas.microsoft.com/office/drawing/2014/main" id="{04C1C8C6-6C37-FB03-9293-30B8B52095FF}"/>
              </a:ext>
            </a:extLst>
          </p:cNvPr>
          <p:cNvSpPr txBox="1"/>
          <p:nvPr/>
        </p:nvSpPr>
        <p:spPr>
          <a:xfrm>
            <a:off x="7377638" y="3035320"/>
            <a:ext cx="4774064" cy="646331"/>
          </a:xfrm>
          <a:prstGeom prst="rect">
            <a:avLst/>
          </a:prstGeom>
          <a:noFill/>
        </p:spPr>
        <p:txBody>
          <a:bodyPr wrap="none" rtlCol="0">
            <a:spAutoFit/>
          </a:bodyPr>
          <a:lstStyle/>
          <a:p>
            <a:r>
              <a:rPr lang="en-US" dirty="0"/>
              <a:t>Right hand side represents the parameters</a:t>
            </a:r>
          </a:p>
          <a:p>
            <a:r>
              <a:rPr lang="en-US" dirty="0"/>
              <a:t>for the ARUCO marker positions</a:t>
            </a:r>
            <a:endParaRPr lang="en-AU" dirty="0"/>
          </a:p>
        </p:txBody>
      </p:sp>
    </p:spTree>
    <p:extLst>
      <p:ext uri="{BB962C8B-B14F-4D97-AF65-F5344CB8AC3E}">
        <p14:creationId xmlns:p14="http://schemas.microsoft.com/office/powerpoint/2010/main" val="88321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4801314"/>
          </a:xfrm>
          <a:prstGeom prst="rect">
            <a:avLst/>
          </a:prstGeom>
          <a:noFill/>
        </p:spPr>
        <p:txBody>
          <a:bodyPr wrap="square" rtlCol="0">
            <a:spAutoFit/>
          </a:bodyPr>
          <a:lstStyle/>
          <a:p>
            <a:r>
              <a:rPr lang="en-AU" dirty="0"/>
              <a:t>- (Hard) Joint camera pose and ARUCO pose estimation (continued)</a:t>
            </a:r>
          </a:p>
          <a:p>
            <a:r>
              <a:rPr lang="en-AU" dirty="0"/>
              <a:t>	For reference driving around using the default solution with no improvements (and no practice) 	received an RMSE error of ~0.12, performing joint optimisation as a post processing operation from 	27 images lowered the RMSE down to 0.07 (62% of the original error)</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p:txBody>
      </p:sp>
      <p:pic>
        <p:nvPicPr>
          <p:cNvPr id="3" name="Picture 2">
            <a:extLst>
              <a:ext uri="{FF2B5EF4-FFF2-40B4-BE49-F238E27FC236}">
                <a16:creationId xmlns:a16="http://schemas.microsoft.com/office/drawing/2014/main" id="{6D3B0EAF-931D-5422-146B-2FD83272DD7F}"/>
              </a:ext>
            </a:extLst>
          </p:cNvPr>
          <p:cNvPicPr>
            <a:picLocks noChangeAspect="1"/>
          </p:cNvPicPr>
          <p:nvPr/>
        </p:nvPicPr>
        <p:blipFill>
          <a:blip r:embed="rId2"/>
          <a:stretch>
            <a:fillRect/>
          </a:stretch>
        </p:blipFill>
        <p:spPr>
          <a:xfrm>
            <a:off x="2060713" y="2376417"/>
            <a:ext cx="8070574" cy="3200651"/>
          </a:xfrm>
          <a:prstGeom prst="rect">
            <a:avLst/>
          </a:prstGeom>
        </p:spPr>
      </p:pic>
      <p:sp>
        <p:nvSpPr>
          <p:cNvPr id="4" name="TextBox 3">
            <a:extLst>
              <a:ext uri="{FF2B5EF4-FFF2-40B4-BE49-F238E27FC236}">
                <a16:creationId xmlns:a16="http://schemas.microsoft.com/office/drawing/2014/main" id="{F2C42079-C419-44AD-AD95-3C91F76CB683}"/>
              </a:ext>
            </a:extLst>
          </p:cNvPr>
          <p:cNvSpPr txBox="1"/>
          <p:nvPr/>
        </p:nvSpPr>
        <p:spPr>
          <a:xfrm>
            <a:off x="7300063" y="4930737"/>
            <a:ext cx="2831224" cy="646331"/>
          </a:xfrm>
          <a:prstGeom prst="rect">
            <a:avLst/>
          </a:prstGeom>
          <a:noFill/>
        </p:spPr>
        <p:txBody>
          <a:bodyPr wrap="none" rtlCol="0">
            <a:spAutoFit/>
          </a:bodyPr>
          <a:lstStyle/>
          <a:p>
            <a:r>
              <a:rPr lang="en-US" sz="1200" b="1" dirty="0">
                <a:solidFill>
                  <a:schemeClr val="bg1"/>
                </a:solidFill>
              </a:rPr>
              <a:t>Grey: True positions</a:t>
            </a:r>
          </a:p>
          <a:p>
            <a:r>
              <a:rPr lang="en-US" sz="1200" b="1" dirty="0">
                <a:solidFill>
                  <a:schemeClr val="bg1"/>
                </a:solidFill>
              </a:rPr>
              <a:t>Red: Initial Kalman estimates</a:t>
            </a:r>
          </a:p>
          <a:p>
            <a:r>
              <a:rPr lang="en-US" sz="1200" b="1" dirty="0">
                <a:solidFill>
                  <a:schemeClr val="bg1"/>
                </a:solidFill>
              </a:rPr>
              <a:t>Green: Joint </a:t>
            </a:r>
            <a:r>
              <a:rPr lang="en-US" sz="1200" b="1" dirty="0" err="1">
                <a:solidFill>
                  <a:schemeClr val="bg1"/>
                </a:solidFill>
              </a:rPr>
              <a:t>optimised</a:t>
            </a:r>
            <a:r>
              <a:rPr lang="en-US" sz="1200" b="1" dirty="0">
                <a:solidFill>
                  <a:schemeClr val="bg1"/>
                </a:solidFill>
              </a:rPr>
              <a:t> estimates</a:t>
            </a:r>
          </a:p>
        </p:txBody>
      </p:sp>
    </p:spTree>
    <p:extLst>
      <p:ext uri="{BB962C8B-B14F-4D97-AF65-F5344CB8AC3E}">
        <p14:creationId xmlns:p14="http://schemas.microsoft.com/office/powerpoint/2010/main" val="191920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20390"/>
            <a:ext cx="11713820" cy="830997"/>
          </a:xfrm>
          <a:prstGeom prst="rect">
            <a:avLst/>
          </a:prstGeom>
          <a:noFill/>
        </p:spPr>
        <p:txBody>
          <a:bodyPr wrap="square" rtlCol="0">
            <a:spAutoFit/>
          </a:bodyPr>
          <a:lstStyle/>
          <a:p>
            <a:pPr algn="ctr"/>
            <a:r>
              <a:rPr lang="en-AU" sz="4800" dirty="0"/>
              <a:t>Extended Kalman filter example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35AD70-0938-47CE-AD93-19B0F0137005}"/>
                  </a:ext>
                </a:extLst>
              </p:cNvPr>
              <p:cNvSpPr txBox="1"/>
              <p:nvPr/>
            </p:nvSpPr>
            <p:spPr>
              <a:xfrm>
                <a:off x="478180" y="843954"/>
                <a:ext cx="11713820" cy="5228034"/>
              </a:xfrm>
              <a:prstGeom prst="rect">
                <a:avLst/>
              </a:prstGeom>
              <a:noFill/>
            </p:spPr>
            <p:txBody>
              <a:bodyPr wrap="square" rtlCol="0">
                <a:spAutoFit/>
              </a:bodyPr>
              <a:lstStyle/>
              <a:p>
                <a:r>
                  <a:rPr lang="en-AU" sz="2000" dirty="0"/>
                  <a:t>(Remember, the example shown in the slides is for a 1D ball </a:t>
                </a:r>
                <a:r>
                  <a:rPr lang="en-AU" sz="2000" b="1" dirty="0"/>
                  <a:t>NOT for the </a:t>
                </a:r>
                <a:r>
                  <a:rPr lang="en-AU" sz="2000" b="1" dirty="0" err="1"/>
                  <a:t>PenguinPi</a:t>
                </a:r>
                <a:r>
                  <a:rPr lang="en-AU" sz="2000" dirty="0"/>
                  <a:t>)</a:t>
                </a:r>
              </a:p>
              <a:p>
                <a:endParaRPr lang="en-AU" sz="2000" dirty="0"/>
              </a:p>
              <a:p>
                <a:r>
                  <a:rPr lang="en-AU" sz="2000" dirty="0"/>
                  <a:t>We want to track the position of a 1D object that has an accelerometer and a GPS attached</a:t>
                </a:r>
              </a:p>
              <a:p>
                <a:r>
                  <a:rPr lang="en-AU" sz="2000" dirty="0"/>
                  <a:t>	</a:t>
                </a:r>
              </a:p>
              <a:p>
                <a:r>
                  <a:rPr lang="en-AU" sz="2000" dirty="0"/>
                  <a:t>Accelerometer:</a:t>
                </a:r>
                <a:br>
                  <a:rPr lang="en-AU" sz="2000" dirty="0"/>
                </a:br>
                <a:r>
                  <a:rPr lang="en-AU" sz="2000" dirty="0"/>
                  <a:t>	- High update rate</a:t>
                </a:r>
              </a:p>
              <a:p>
                <a:r>
                  <a:rPr lang="en-AU" sz="2000" dirty="0"/>
                  <a:t>	- Prone to drift after successive time integrations </a:t>
                </a:r>
              </a:p>
              <a:p>
                <a:endParaRPr lang="en-AU" sz="2000" dirty="0"/>
              </a:p>
              <a:p>
                <a:r>
                  <a:rPr lang="en-AU" sz="2000" dirty="0"/>
                  <a:t>GPS:</a:t>
                </a:r>
              </a:p>
              <a:p>
                <a:r>
                  <a:rPr lang="en-AU" sz="2000" dirty="0"/>
                  <a:t>	- Slow update rate</a:t>
                </a:r>
              </a:p>
              <a:p>
                <a:r>
                  <a:rPr lang="en-AU" sz="2000" dirty="0"/>
                  <a:t>	- Immune to drift</a:t>
                </a:r>
              </a:p>
              <a:p>
                <a:r>
                  <a:rPr lang="en-AU" sz="2000" dirty="0"/>
                  <a:t> 	- Not accurate</a:t>
                </a:r>
              </a:p>
              <a:p>
                <a:r>
                  <a:rPr lang="en-AU" sz="2000" dirty="0"/>
                  <a:t>	</a:t>
                </a:r>
              </a:p>
              <a:p>
                <a:r>
                  <a:rPr lang="en-AU" sz="2000" dirty="0"/>
                  <a:t>3 states:</a:t>
                </a:r>
              </a:p>
              <a:p>
                <a:r>
                  <a:rPr lang="en-AU" sz="2000" dirty="0"/>
                  <a:t>		</a:t>
                </a:r>
                <a14:m>
                  <m:oMath xmlns:m="http://schemas.openxmlformats.org/officeDocument/2006/math">
                    <m:r>
                      <a:rPr lang="en-AU" sz="2000" i="1">
                        <a:latin typeface="Cambria Math" panose="02040503050406030204" pitchFamily="18" charset="0"/>
                      </a:rPr>
                      <m:t>𝑋</m:t>
                    </m:r>
                    <m:r>
                      <a:rPr lang="en-AU" sz="2000" i="1">
                        <a:latin typeface="Cambria Math" panose="02040503050406030204" pitchFamily="18" charset="0"/>
                      </a:rPr>
                      <m:t>= </m:t>
                    </m:r>
                    <m:d>
                      <m:dPr>
                        <m:begChr m:val="["/>
                        <m:endChr m:val="]"/>
                        <m:ctrlPr>
                          <a:rPr lang="en-AU" sz="2000" i="1">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r>
                                <m:rPr>
                                  <m:brk m:alnAt="7"/>
                                </m:rPr>
                                <a:rPr lang="en-AU" sz="2000" i="1">
                                  <a:latin typeface="Cambria Math" panose="02040503050406030204" pitchFamily="18" charset="0"/>
                                </a:rPr>
                                <m:t>𝑥</m:t>
                              </m:r>
                            </m:e>
                          </m:mr>
                          <m:m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mr>
                          <m:m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mr>
                        </m:m>
                      </m:e>
                    </m:d>
                    <m:r>
                      <a:rPr lang="en-AU" sz="2000" i="1">
                        <a:latin typeface="Cambria Math" panose="02040503050406030204" pitchFamily="18" charset="0"/>
                      </a:rPr>
                      <m:t>=</m:t>
                    </m:r>
                    <m:d>
                      <m:dPr>
                        <m:begChr m:val="["/>
                        <m:endChr m:val="]"/>
                        <m:ctrlPr>
                          <a:rPr lang="en-AU" sz="2000" i="1">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r>
                                <m:rPr>
                                  <m:brk m:alnAt="7"/>
                                </m:rPr>
                                <a:rPr lang="en-AU" sz="2000" i="1">
                                  <a:latin typeface="Cambria Math" panose="02040503050406030204" pitchFamily="18" charset="0"/>
                                </a:rPr>
                                <m:t>𝑃</m:t>
                              </m:r>
                              <m:r>
                                <a:rPr lang="en-AU" sz="2000" i="1">
                                  <a:latin typeface="Cambria Math" panose="02040503050406030204" pitchFamily="18" charset="0"/>
                                </a:rPr>
                                <m:t>𝑜𝑠𝑖𝑡𝑖𝑜𝑛</m:t>
                              </m:r>
                            </m:e>
                          </m:mr>
                          <m:mr>
                            <m:e>
                              <m:r>
                                <a:rPr lang="en-AU" sz="2000" i="1">
                                  <a:latin typeface="Cambria Math" panose="02040503050406030204" pitchFamily="18" charset="0"/>
                                </a:rPr>
                                <m:t>𝑉𝑒𝑙𝑜𝑐𝑖𝑡𝑦</m:t>
                              </m:r>
                            </m:e>
                          </m:mr>
                          <m:mr>
                            <m:e>
                              <m:r>
                                <a:rPr lang="en-AU" sz="2000" i="1">
                                  <a:latin typeface="Cambria Math" panose="02040503050406030204" pitchFamily="18" charset="0"/>
                                </a:rPr>
                                <m:t>𝐴𝑐𝑐𝑒𝑙𝑒𝑟𝑎𝑡𝑖𝑜𝑛</m:t>
                              </m:r>
                            </m:e>
                          </m:mr>
                        </m:m>
                      </m:e>
                    </m:d>
                  </m:oMath>
                </a14:m>
                <a:endParaRPr lang="en-AU" sz="2000" dirty="0"/>
              </a:p>
            </p:txBody>
          </p:sp>
        </mc:Choice>
        <mc:Fallback>
          <p:sp>
            <p:nvSpPr>
              <p:cNvPr id="4" name="TextBox 3">
                <a:extLst>
                  <a:ext uri="{FF2B5EF4-FFF2-40B4-BE49-F238E27FC236}">
                    <a16:creationId xmlns:a16="http://schemas.microsoft.com/office/drawing/2014/main" id="{A835AD70-0938-47CE-AD93-19B0F0137005}"/>
                  </a:ext>
                </a:extLst>
              </p:cNvPr>
              <p:cNvSpPr txBox="1">
                <a:spLocks noRot="1" noChangeAspect="1" noMove="1" noResize="1" noEditPoints="1" noAdjustHandles="1" noChangeArrowheads="1" noChangeShapeType="1" noTextEdit="1"/>
              </p:cNvSpPr>
              <p:nvPr/>
            </p:nvSpPr>
            <p:spPr>
              <a:xfrm>
                <a:off x="478180" y="843954"/>
                <a:ext cx="11713820" cy="5228034"/>
              </a:xfrm>
              <a:prstGeom prst="rect">
                <a:avLst/>
              </a:prstGeom>
              <a:blipFill>
                <a:blip r:embed="rId2"/>
                <a:stretch>
                  <a:fillRect l="-541" t="-726"/>
                </a:stretch>
              </a:blipFill>
            </p:spPr>
            <p:txBody>
              <a:bodyPr/>
              <a:lstStyle/>
              <a:p>
                <a:r>
                  <a:rPr lang="en-US">
                    <a:noFill/>
                  </a:rPr>
                  <a:t> </a:t>
                </a:r>
              </a:p>
            </p:txBody>
          </p:sp>
        </mc:Fallback>
      </mc:AlternateContent>
      <p:pic>
        <p:nvPicPr>
          <p:cNvPr id="5" name="Picture 4" descr="Chart, scatter chart&#10;&#10;Description automatically generated">
            <a:extLst>
              <a:ext uri="{FF2B5EF4-FFF2-40B4-BE49-F238E27FC236}">
                <a16:creationId xmlns:a16="http://schemas.microsoft.com/office/drawing/2014/main" id="{C9B06562-7D38-FE2C-565C-C7733583E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417" y="3359426"/>
            <a:ext cx="3957982" cy="2226365"/>
          </a:xfrm>
          <a:prstGeom prst="rect">
            <a:avLst/>
          </a:prstGeom>
        </p:spPr>
      </p:pic>
    </p:spTree>
    <p:extLst>
      <p:ext uri="{BB962C8B-B14F-4D97-AF65-F5344CB8AC3E}">
        <p14:creationId xmlns:p14="http://schemas.microsoft.com/office/powerpoint/2010/main" val="200525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20390"/>
            <a:ext cx="11713820" cy="830997"/>
          </a:xfrm>
          <a:prstGeom prst="rect">
            <a:avLst/>
          </a:prstGeom>
          <a:noFill/>
        </p:spPr>
        <p:txBody>
          <a:bodyPr wrap="square" rtlCol="0">
            <a:spAutoFit/>
          </a:bodyPr>
          <a:lstStyle/>
          <a:p>
            <a:pPr algn="ctr"/>
            <a:r>
              <a:rPr lang="en-AU" sz="4800" dirty="0"/>
              <a:t>Extended Kalman filter example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C81F35-1469-4804-9BCB-5A04321DD9C5}"/>
                  </a:ext>
                </a:extLst>
              </p:cNvPr>
              <p:cNvSpPr txBox="1"/>
              <p:nvPr/>
            </p:nvSpPr>
            <p:spPr>
              <a:xfrm>
                <a:off x="478180" y="709463"/>
                <a:ext cx="11713820" cy="5074018"/>
              </a:xfrm>
              <a:prstGeom prst="rect">
                <a:avLst/>
              </a:prstGeom>
              <a:noFill/>
            </p:spPr>
            <p:txBody>
              <a:bodyPr wrap="square" rtlCol="0">
                <a:spAutoFit/>
              </a:bodyPr>
              <a:lstStyle/>
              <a:p>
                <a:r>
                  <a:rPr lang="en-AU" sz="2000" dirty="0"/>
                  <a:t>Prediction step:</a:t>
                </a:r>
              </a:p>
              <a:p>
                <a:r>
                  <a:rPr lang="en-AU" sz="2000" dirty="0"/>
                  <a:t>	Step 1:	Apply dynamics</a:t>
                </a:r>
              </a:p>
              <a:p>
                <a:r>
                  <a:rPr lang="en-AU" sz="2000" dirty="0"/>
                  <a:t>		 </a:t>
                </a:r>
                <a14:m>
                  <m:oMath xmlns:m="http://schemas.openxmlformats.org/officeDocument/2006/math">
                    <m:d>
                      <m:dPr>
                        <m:begChr m:val="["/>
                        <m:endChr m:val="]"/>
                        <m:ctrlPr>
                          <a:rPr lang="en-AU" sz="2000" i="1">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sSub>
                                <m:sSubPr>
                                  <m:ctrlPr>
                                    <a:rPr lang="en-AU" sz="2000" i="1">
                                      <a:latin typeface="Cambria Math" panose="02040503050406030204" pitchFamily="18" charset="0"/>
                                    </a:rPr>
                                  </m:ctrlPr>
                                </m:sSubPr>
                                <m:e>
                                  <m:r>
                                    <a:rPr lang="en-AU" sz="2000" i="1">
                                      <a:latin typeface="Cambria Math" panose="02040503050406030204" pitchFamily="18" charset="0"/>
                                    </a:rPr>
                                    <m:t>𝑥</m:t>
                                  </m:r>
                                </m:e>
                                <m:sub>
                                  <m:r>
                                    <a:rPr lang="en-AU" sz="2000" i="1">
                                      <a:latin typeface="Cambria Math" panose="02040503050406030204" pitchFamily="18" charset="0"/>
                                    </a:rPr>
                                    <m:t>𝑡</m:t>
                                  </m:r>
                                </m:sub>
                              </m:sSub>
                            </m:e>
                          </m:mr>
                          <m:mr>
                            <m:e>
                              <m:sSub>
                                <m:sSubPr>
                                  <m:ctrlPr>
                                    <a:rPr lang="en-AU" sz="2000" i="1" smtClean="0">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b="0" i="1" smtClean="0">
                                      <a:latin typeface="Cambria Math" panose="02040503050406030204" pitchFamily="18" charset="0"/>
                                    </a:rPr>
                                    <m:t>𝑡</m:t>
                                  </m:r>
                                </m:sub>
                              </m:sSub>
                            </m:e>
                          </m:mr>
                          <m:mr>
                            <m:e>
                              <m:sSub>
                                <m:sSubPr>
                                  <m:ctrlPr>
                                    <a:rPr lang="en-AU" i="1">
                                      <a:latin typeface="Cambria Math" panose="02040503050406030204" pitchFamily="18" charset="0"/>
                                    </a:rPr>
                                  </m:ctrlPr>
                                </m:sSubPr>
                                <m:e>
                                  <m:acc>
                                    <m:accPr>
                                      <m:chr m:val="̈"/>
                                      <m:ctrlPr>
                                        <a:rPr lang="en-AU" i="1">
                                          <a:latin typeface="Cambria Math" panose="02040503050406030204" pitchFamily="18" charset="0"/>
                                        </a:rPr>
                                      </m:ctrlPr>
                                    </m:accPr>
                                    <m:e>
                                      <m:r>
                                        <a:rPr lang="en-AU" i="1">
                                          <a:latin typeface="Cambria Math" panose="02040503050406030204" pitchFamily="18" charset="0"/>
                                        </a:rPr>
                                        <m:t>𝑥</m:t>
                                      </m:r>
                                    </m:e>
                                  </m:acc>
                                </m:e>
                                <m:sub>
                                  <m:r>
                                    <a:rPr lang="en-AU" i="1">
                                      <a:latin typeface="Cambria Math" panose="02040503050406030204" pitchFamily="18" charset="0"/>
                                    </a:rPr>
                                    <m:t>𝑡</m:t>
                                  </m:r>
                                </m:sub>
                              </m:sSub>
                            </m:e>
                          </m:mr>
                        </m:m>
                      </m:e>
                    </m:d>
                    <m:r>
                      <a:rPr lang="en-AU" sz="2000" b="0" i="1" smtClean="0">
                        <a:latin typeface="Cambria Math" panose="02040503050406030204" pitchFamily="18" charset="0"/>
                      </a:rPr>
                      <m:t>=</m:t>
                    </m:r>
                    <m:d>
                      <m:dPr>
                        <m:begChr m:val="["/>
                        <m:endChr m:val="]"/>
                        <m:ctrlPr>
                          <a:rPr lang="en-AU" sz="2000" i="1">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r>
                                <m:rPr>
                                  <m:brk m:alnAt="7"/>
                                </m:rPr>
                                <a:rPr lang="en-AU" sz="2000" i="1">
                                  <a:latin typeface="Cambria Math" panose="02040503050406030204" pitchFamily="18" charset="0"/>
                                </a:rPr>
                                <m:t>𝑃</m:t>
                              </m:r>
                              <m:r>
                                <a:rPr lang="en-AU" sz="2000" i="1">
                                  <a:latin typeface="Cambria Math" panose="02040503050406030204" pitchFamily="18" charset="0"/>
                                </a:rPr>
                                <m:t>𝑜𝑠𝑖𝑡𝑖𝑜𝑛</m:t>
                              </m:r>
                            </m:e>
                          </m:mr>
                          <m:mr>
                            <m:e>
                              <m:r>
                                <a:rPr lang="en-AU" sz="2000" i="1">
                                  <a:latin typeface="Cambria Math" panose="02040503050406030204" pitchFamily="18" charset="0"/>
                                </a:rPr>
                                <m:t>𝑉𝑒𝑙𝑜𝑐𝑖𝑡𝑦</m:t>
                              </m:r>
                            </m:e>
                          </m:mr>
                          <m:mr>
                            <m:e>
                              <m:r>
                                <a:rPr lang="en-AU" sz="2000" i="1">
                                  <a:latin typeface="Cambria Math" panose="02040503050406030204" pitchFamily="18" charset="0"/>
                                </a:rPr>
                                <m:t>𝐴𝑐𝑐𝑒𝑙𝑒𝑟𝑎𝑡𝑖𝑜𝑛</m:t>
                              </m:r>
                            </m:e>
                          </m:mr>
                        </m:m>
                      </m:e>
                    </m:d>
                    <m:r>
                      <a:rPr lang="en-GB" sz="2000" b="0" i="1" smtClean="0">
                        <a:latin typeface="Cambria Math" panose="02040503050406030204" pitchFamily="18" charset="0"/>
                      </a:rPr>
                      <m:t>=</m:t>
                    </m:r>
                    <m:d>
                      <m:dPr>
                        <m:begChr m:val="["/>
                        <m:endChr m:val="]"/>
                        <m:ctrlPr>
                          <a:rPr lang="en-AU" sz="2000" b="0" i="1" smtClean="0">
                            <a:latin typeface="Cambria Math" panose="02040503050406030204" pitchFamily="18" charset="0"/>
                          </a:rPr>
                        </m:ctrlPr>
                      </m:dPr>
                      <m:e>
                        <m:m>
                          <m:mPr>
                            <m:mcs>
                              <m:mc>
                                <m:mcPr>
                                  <m:count m:val="1"/>
                                  <m:mcJc m:val="center"/>
                                </m:mcPr>
                              </m:mc>
                            </m:mcs>
                            <m:ctrlPr>
                              <a:rPr lang="en-AU" sz="2000" b="0" i="1" smtClean="0">
                                <a:latin typeface="Cambria Math" panose="02040503050406030204" pitchFamily="18" charset="0"/>
                              </a:rPr>
                            </m:ctrlPr>
                          </m:mPr>
                          <m:mr>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𝑥</m:t>
                                  </m:r>
                                </m:e>
                                <m:sub>
                                  <m:r>
                                    <a:rPr lang="en-AU" sz="2000" b="0" i="1" smtClean="0">
                                      <a:latin typeface="Cambria Math" panose="02040503050406030204" pitchFamily="18" charset="0"/>
                                    </a:rPr>
                                    <m:t>𝑡</m:t>
                                  </m:r>
                                  <m:r>
                                    <a:rPr lang="en-AU" sz="2000" b="0" i="1" smtClean="0">
                                      <a:latin typeface="Cambria Math" panose="02040503050406030204" pitchFamily="18" charset="0"/>
                                    </a:rPr>
                                    <m:t>−1</m:t>
                                  </m:r>
                                </m:sub>
                              </m:sSub>
                              <m:r>
                                <m:rPr>
                                  <m:brk m:alnAt="7"/>
                                </m:rPr>
                                <a:rPr lang="en-AU" sz="2000" b="0" i="1" smtClean="0">
                                  <a:latin typeface="Cambria Math" panose="02040503050406030204" pitchFamily="18" charset="0"/>
                                </a:rPr>
                                <m:t>+</m:t>
                              </m:r>
                              <m:r>
                                <a:rPr lang="en-AU" sz="2000" b="0" i="1" smtClean="0">
                                  <a:latin typeface="Cambria Math" panose="02040503050406030204" pitchFamily="18" charset="0"/>
                                </a:rPr>
                                <m:t>𝑑𝑡</m:t>
                              </m:r>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r>
                                    <a:rPr lang="en-AU" sz="2000" b="0" i="1" smtClean="0">
                                      <a:latin typeface="Cambria Math" panose="02040503050406030204" pitchFamily="18" charset="0"/>
                                    </a:rPr>
                                    <m:t>−1</m:t>
                                  </m:r>
                                </m:sub>
                              </m:sSub>
                              <m:r>
                                <a:rPr lang="en-AU" sz="2000" b="0" i="1" smtClean="0">
                                  <a:latin typeface="Cambria Math" panose="02040503050406030204" pitchFamily="18" charset="0"/>
                                </a:rPr>
                                <m:t>+</m:t>
                              </m:r>
                              <m:sSup>
                                <m:sSupPr>
                                  <m:ctrlPr>
                                    <a:rPr lang="en-AU" sz="2000" i="1">
                                      <a:latin typeface="Cambria Math" panose="02040503050406030204" pitchFamily="18" charset="0"/>
                                    </a:rPr>
                                  </m:ctrlPr>
                                </m:sSupPr>
                                <m:e>
                                  <m:r>
                                    <a:rPr lang="en-AU" sz="2000" i="1">
                                      <a:latin typeface="Cambria Math" panose="02040503050406030204" pitchFamily="18" charset="0"/>
                                    </a:rPr>
                                    <m:t>𝑑𝑡</m:t>
                                  </m:r>
                                </m:e>
                                <m:sup>
                                  <m:r>
                                    <a:rPr lang="en-AU" sz="2000" i="1">
                                      <a:latin typeface="Cambria Math" panose="02040503050406030204" pitchFamily="18" charset="0"/>
                                    </a:rPr>
                                    <m:t>2</m:t>
                                  </m:r>
                                </m:sup>
                              </m:sSup>
                              <m:r>
                                <a:rPr lang="en-AU" sz="2000" b="0" i="1" smtClean="0">
                                  <a:latin typeface="Cambria Math" panose="02040503050406030204" pitchFamily="18" charset="0"/>
                                </a:rPr>
                                <m:t>∗</m:t>
                              </m:r>
                              <m:f>
                                <m:fPr>
                                  <m:ctrlPr>
                                    <a:rPr lang="en-AU" sz="2000" b="0" i="1" smtClean="0">
                                      <a:latin typeface="Cambria Math" panose="02040503050406030204" pitchFamily="18" charset="0"/>
                                    </a:rPr>
                                  </m:ctrlPr>
                                </m:fPr>
                                <m:num>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r>
                                        <a:rPr lang="en-AU" sz="2000" b="0" i="1" smtClean="0">
                                          <a:latin typeface="Cambria Math" panose="02040503050406030204" pitchFamily="18" charset="0"/>
                                        </a:rPr>
                                        <m:t>−1</m:t>
                                      </m:r>
                                    </m:sub>
                                  </m:sSub>
                                </m:num>
                                <m:den>
                                  <m:r>
                                    <a:rPr lang="en-AU" sz="2000" b="0" i="1" smtClean="0">
                                      <a:latin typeface="Cambria Math" panose="02040503050406030204" pitchFamily="18" charset="0"/>
                                    </a:rPr>
                                    <m:t>2</m:t>
                                  </m:r>
                                </m:den>
                              </m:f>
                            </m:e>
                          </m:mr>
                          <m:mr>
                            <m:e>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r>
                                    <a:rPr lang="en-AU" sz="2000" i="1">
                                      <a:latin typeface="Cambria Math" panose="02040503050406030204" pitchFamily="18" charset="0"/>
                                    </a:rPr>
                                    <m:t>−1</m:t>
                                  </m:r>
                                </m:sub>
                              </m:sSub>
                              <m:r>
                                <a:rPr lang="en-AU" sz="2000" b="0" i="1" smtClean="0">
                                  <a:latin typeface="Cambria Math" panose="02040503050406030204" pitchFamily="18" charset="0"/>
                                </a:rPr>
                                <m:t>+</m:t>
                              </m:r>
                              <m:r>
                                <m:rPr>
                                  <m:brk m:alnAt="7"/>
                                </m:rPr>
                                <a:rPr lang="en-AU" sz="2000" i="1">
                                  <a:latin typeface="Cambria Math" panose="02040503050406030204" pitchFamily="18" charset="0"/>
                                </a:rPr>
                                <m:t>𝑑</m:t>
                              </m:r>
                              <m:r>
                                <a:rPr lang="en-AU" sz="2000" i="1">
                                  <a:latin typeface="Cambria Math" panose="02040503050406030204" pitchFamily="18" charset="0"/>
                                </a:rPr>
                                <m:t>𝑡</m:t>
                              </m:r>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r>
                                    <a:rPr lang="en-AU" sz="2000" b="0" i="1" smtClean="0">
                                      <a:latin typeface="Cambria Math" panose="02040503050406030204" pitchFamily="18" charset="0"/>
                                    </a:rPr>
                                    <m:t>−1</m:t>
                                  </m:r>
                                </m:sub>
                              </m:sSub>
                            </m:e>
                          </m:mr>
                          <m:mr>
                            <m:e>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r>
                                    <a:rPr lang="en-AU" sz="2000" b="0" i="1" smtClean="0">
                                      <a:latin typeface="Cambria Math" panose="02040503050406030204" pitchFamily="18" charset="0"/>
                                    </a:rPr>
                                    <m:t>−1</m:t>
                                  </m:r>
                                </m:sub>
                              </m:sSub>
                            </m:e>
                          </m:mr>
                        </m:m>
                      </m:e>
                    </m:d>
                    <m:r>
                      <a:rPr lang="en-AU" sz="2000" i="1">
                        <a:latin typeface="Cambria Math" panose="02040503050406030204" pitchFamily="18" charset="0"/>
                      </a:rPr>
                      <m:t> </m:t>
                    </m:r>
                  </m:oMath>
                </a14:m>
                <a:r>
                  <a:rPr lang="en-AU" sz="2000" dirty="0"/>
                  <a:t>	</a:t>
                </a:r>
              </a:p>
              <a:p>
                <a:endParaRPr lang="en-AU" sz="2000" dirty="0"/>
              </a:p>
              <a:p>
                <a:r>
                  <a:rPr lang="en-AU" sz="2000" dirty="0"/>
                  <a:t>	Step 2: Calculate Jacobian of dynamics</a:t>
                </a:r>
              </a:p>
              <a:p>
                <a:endParaRPr lang="en-AU" sz="2000" dirty="0"/>
              </a:p>
              <a:p>
                <a:r>
                  <a:rPr lang="en-AU" sz="2000" dirty="0"/>
                  <a:t>		</a:t>
                </a:r>
                <a14:m>
                  <m:oMath xmlns:m="http://schemas.openxmlformats.org/officeDocument/2006/math">
                    <m:d>
                      <m:dPr>
                        <m:begChr m:val="["/>
                        <m:endChr m:val="]"/>
                        <m:ctrlPr>
                          <a:rPr lang="en-AU" sz="2000" i="1" smtClean="0">
                            <a:latin typeface="Cambria Math" panose="02040503050406030204" pitchFamily="18" charset="0"/>
                          </a:rPr>
                        </m:ctrlPr>
                      </m:dPr>
                      <m:e>
                        <m:m>
                          <m:mPr>
                            <m:mcs>
                              <m:mc>
                                <m:mcPr>
                                  <m:count m:val="3"/>
                                  <m:mcJc m:val="center"/>
                                </m:mcPr>
                              </m:mc>
                            </m:mcs>
                            <m:ctrlPr>
                              <a:rPr lang="en-AU" sz="2000" i="1" smtClean="0">
                                <a:latin typeface="Cambria Math" panose="02040503050406030204" pitchFamily="18" charset="0"/>
                              </a:rPr>
                            </m:ctrlPr>
                          </m:mPr>
                          <m:mr>
                            <m:e>
                              <m:r>
                                <m:rPr>
                                  <m:brk m:alnAt="7"/>
                                </m:rPr>
                                <a:rPr lang="en-AU" sz="2000" b="0" i="1" smtClean="0">
                                  <a:latin typeface="Cambria Math" panose="02040503050406030204" pitchFamily="18" charset="0"/>
                                </a:rPr>
                                <m:t>1</m:t>
                              </m:r>
                            </m:e>
                            <m:e>
                              <m:r>
                                <a:rPr lang="en-AU" sz="2000" b="0" i="1" smtClean="0">
                                  <a:latin typeface="Cambria Math" panose="02040503050406030204" pitchFamily="18" charset="0"/>
                                </a:rPr>
                                <m:t>𝑑𝑡</m:t>
                              </m:r>
                            </m:e>
                            <m:e>
                              <m:f>
                                <m:fPr>
                                  <m:ctrlPr>
                                    <a:rPr lang="en-AU" sz="2000" i="1">
                                      <a:latin typeface="Cambria Math" panose="02040503050406030204" pitchFamily="18" charset="0"/>
                                    </a:rPr>
                                  </m:ctrlPr>
                                </m:fPr>
                                <m:num>
                                  <m:sSup>
                                    <m:sSupPr>
                                      <m:ctrlPr>
                                        <a:rPr lang="en-AU" sz="2000" i="1">
                                          <a:latin typeface="Cambria Math" panose="02040503050406030204" pitchFamily="18" charset="0"/>
                                        </a:rPr>
                                      </m:ctrlPr>
                                    </m:sSupPr>
                                    <m:e>
                                      <m:r>
                                        <a:rPr lang="en-AU" sz="2000" i="1">
                                          <a:latin typeface="Cambria Math" panose="02040503050406030204" pitchFamily="18" charset="0"/>
                                        </a:rPr>
                                        <m:t>𝑑𝑡</m:t>
                                      </m:r>
                                    </m:e>
                                    <m:sup>
                                      <m:r>
                                        <a:rPr lang="en-AU" sz="2000" i="1">
                                          <a:latin typeface="Cambria Math" panose="02040503050406030204" pitchFamily="18" charset="0"/>
                                        </a:rPr>
                                        <m:t>2</m:t>
                                      </m:r>
                                    </m:sup>
                                  </m:sSup>
                                </m:num>
                                <m:den>
                                  <m:r>
                                    <a:rPr lang="en-AU" sz="2000" i="1">
                                      <a:latin typeface="Cambria Math" panose="02040503050406030204" pitchFamily="18" charset="0"/>
                                    </a:rPr>
                                    <m:t>2</m:t>
                                  </m:r>
                                </m:den>
                              </m:f>
                            </m:e>
                          </m:mr>
                          <m:mr>
                            <m:e>
                              <m:r>
                                <a:rPr lang="en-AU" sz="2000" b="0" i="1" smtClean="0">
                                  <a:latin typeface="Cambria Math" panose="02040503050406030204" pitchFamily="18" charset="0"/>
                                </a:rPr>
                                <m:t>0</m:t>
                              </m:r>
                            </m:e>
                            <m:e>
                              <m:r>
                                <a:rPr lang="en-AU" sz="2000" b="0" i="1" smtClean="0">
                                  <a:latin typeface="Cambria Math" panose="02040503050406030204" pitchFamily="18" charset="0"/>
                                </a:rPr>
                                <m:t>1</m:t>
                              </m:r>
                            </m:e>
                            <m:e>
                              <m:r>
                                <a:rPr lang="en-AU" sz="2000" b="0" i="1" smtClean="0">
                                  <a:latin typeface="Cambria Math" panose="02040503050406030204" pitchFamily="18" charset="0"/>
                                </a:rPr>
                                <m:t>𝑑𝑡</m:t>
                              </m:r>
                            </m:e>
                          </m:mr>
                          <m:mr>
                            <m:e>
                              <m:r>
                                <a:rPr lang="en-AU" sz="2000" b="0" i="1" smtClean="0">
                                  <a:latin typeface="Cambria Math" panose="02040503050406030204" pitchFamily="18" charset="0"/>
                                </a:rPr>
                                <m:t>0</m:t>
                              </m:r>
                            </m:e>
                            <m:e>
                              <m:r>
                                <a:rPr lang="en-AU" sz="2000" b="0" i="1" smtClean="0">
                                  <a:latin typeface="Cambria Math" panose="02040503050406030204" pitchFamily="18" charset="0"/>
                                </a:rPr>
                                <m:t>0</m:t>
                              </m:r>
                            </m:e>
                            <m:e>
                              <m:r>
                                <a:rPr lang="en-AU" sz="2000" b="0" i="1" smtClean="0">
                                  <a:latin typeface="Cambria Math" panose="02040503050406030204" pitchFamily="18" charset="0"/>
                                </a:rPr>
                                <m:t>1</m:t>
                              </m:r>
                            </m:e>
                          </m:mr>
                        </m:m>
                      </m:e>
                    </m:d>
                  </m:oMath>
                </a14:m>
                <a:endParaRPr lang="en-AU" sz="2000" dirty="0"/>
              </a:p>
              <a:p>
                <a:r>
                  <a:rPr lang="en-AU" sz="2000" dirty="0"/>
                  <a:t>	</a:t>
                </a:r>
                <a:br>
                  <a:rPr lang="en-AU" sz="2000" dirty="0"/>
                </a:br>
                <a:r>
                  <a:rPr lang="en-AU" sz="2000" dirty="0"/>
                  <a:t>	Step 3: Estimate uncertainty</a:t>
                </a:r>
              </a:p>
              <a:p>
                <a:r>
                  <a:rPr lang="en-AU" sz="2000" dirty="0"/>
                  <a:t>		</a:t>
                </a:r>
                <a14:m>
                  <m:oMath xmlns:m="http://schemas.openxmlformats.org/officeDocument/2006/math">
                    <m:sSub>
                      <m:sSubPr>
                        <m:ctrlPr>
                          <a:rPr lang="en-AU" sz="2000" i="1" smtClean="0">
                            <a:latin typeface="Cambria Math" panose="02040503050406030204" pitchFamily="18" charset="0"/>
                          </a:rPr>
                        </m:ctrlPr>
                      </m:sSubPr>
                      <m:e>
                        <m:acc>
                          <m:accPr>
                            <m:chr m:val="̅"/>
                            <m:ctrlPr>
                              <a:rPr lang="en-AU" sz="2000" i="1" smtClean="0">
                                <a:latin typeface="Cambria Math" panose="02040503050406030204" pitchFamily="18" charset="0"/>
                              </a:rPr>
                            </m:ctrlPr>
                          </m:accPr>
                          <m:e>
                            <m:r>
                              <a:rPr lang="en-AU" sz="2000" i="1" smtClean="0">
                                <a:latin typeface="Cambria Math" panose="02040503050406030204" pitchFamily="18" charset="0"/>
                              </a:rPr>
                              <m:t>∑</m:t>
                            </m:r>
                          </m:e>
                        </m:acc>
                      </m:e>
                      <m:sub>
                        <m:r>
                          <a:rPr lang="en-AU" sz="2000" b="0" i="1" smtClean="0">
                            <a:latin typeface="Cambria Math" panose="02040503050406030204" pitchFamily="18" charset="0"/>
                          </a:rPr>
                          <m:t>𝐾</m:t>
                        </m:r>
                      </m:sub>
                    </m:sSub>
                    <m:r>
                      <a:rPr lang="en-AU" sz="2000" b="0" i="1" smtClean="0">
                        <a:latin typeface="Cambria Math" panose="02040503050406030204" pitchFamily="18" charset="0"/>
                      </a:rPr>
                      <m:t>=</m:t>
                    </m:r>
                    <m:r>
                      <a:rPr lang="en-AU" sz="2000" b="0" i="1" smtClean="0">
                        <a:latin typeface="Cambria Math" panose="02040503050406030204" pitchFamily="18" charset="0"/>
                      </a:rPr>
                      <m:t>𝐴</m:t>
                    </m:r>
                    <m:r>
                      <a:rPr lang="en-AU" sz="2000" b="0" i="1" smtClean="0">
                        <a:latin typeface="Cambria Math" panose="02040503050406030204" pitchFamily="18" charset="0"/>
                      </a:rPr>
                      <m:t> </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m:t>
                        </m:r>
                      </m:e>
                      <m:sub>
                        <m:r>
                          <a:rPr lang="en-AU" sz="2000" b="0" i="1" smtClean="0">
                            <a:latin typeface="Cambria Math" panose="02040503050406030204" pitchFamily="18" charset="0"/>
                          </a:rPr>
                          <m:t>𝐾</m:t>
                        </m:r>
                        <m:r>
                          <a:rPr lang="en-AU" sz="2000" b="0" i="1" smtClean="0">
                            <a:latin typeface="Cambria Math" panose="02040503050406030204" pitchFamily="18" charset="0"/>
                          </a:rPr>
                          <m:t>−1</m:t>
                        </m:r>
                      </m:sub>
                    </m:sSub>
                    <m:sSup>
                      <m:sSupPr>
                        <m:ctrlPr>
                          <a:rPr lang="en-AU" sz="2000" b="0" i="1" smtClean="0">
                            <a:latin typeface="Cambria Math" panose="02040503050406030204" pitchFamily="18" charset="0"/>
                          </a:rPr>
                        </m:ctrlPr>
                      </m:sSupPr>
                      <m:e>
                        <m:r>
                          <a:rPr lang="en-AU" sz="2000" b="0" i="1" smtClean="0">
                            <a:latin typeface="Cambria Math" panose="02040503050406030204" pitchFamily="18" charset="0"/>
                          </a:rPr>
                          <m:t>𝐴</m:t>
                        </m:r>
                      </m:e>
                      <m:sup>
                        <m:r>
                          <a:rPr lang="en-AU" sz="2000" b="0" i="1" smtClean="0">
                            <a:latin typeface="Cambria Math" panose="02040503050406030204" pitchFamily="18" charset="0"/>
                          </a:rPr>
                          <m:t>𝑇</m:t>
                        </m:r>
                      </m:sup>
                    </m:sSup>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i="1">
                            <a:latin typeface="Cambria Math" panose="02040503050406030204" pitchFamily="18" charset="0"/>
                          </a:rPr>
                          <m:t>∑</m:t>
                        </m:r>
                      </m:e>
                      <m:sub>
                        <m:r>
                          <a:rPr lang="en-AU" sz="2000" b="0" i="1" smtClean="0">
                            <a:latin typeface="Cambria Math" panose="02040503050406030204" pitchFamily="18" charset="0"/>
                          </a:rPr>
                          <m:t>𝑄</m:t>
                        </m:r>
                      </m:sub>
                    </m:sSub>
                  </m:oMath>
                </a14:m>
                <a:r>
                  <a:rPr lang="en-AU" sz="2000" dirty="0"/>
                  <a:t> </a:t>
                </a:r>
              </a:p>
              <a:p>
                <a:r>
                  <a:rPr lang="en-AU" sz="2000" dirty="0"/>
                  <a:t>		</a:t>
                </a:r>
              </a:p>
            </p:txBody>
          </p:sp>
        </mc:Choice>
        <mc:Fallback xmlns="">
          <p:sp>
            <p:nvSpPr>
              <p:cNvPr id="51" name="TextBox 50">
                <a:extLst>
                  <a:ext uri="{FF2B5EF4-FFF2-40B4-BE49-F238E27FC236}">
                    <a16:creationId xmlns:a16="http://schemas.microsoft.com/office/drawing/2014/main" id="{23C81F35-1469-4804-9BCB-5A04321DD9C5}"/>
                  </a:ext>
                </a:extLst>
              </p:cNvPr>
              <p:cNvSpPr txBox="1">
                <a:spLocks noRot="1" noChangeAspect="1" noMove="1" noResize="1" noEditPoints="1" noAdjustHandles="1" noChangeArrowheads="1" noChangeShapeType="1" noTextEdit="1"/>
              </p:cNvSpPr>
              <p:nvPr/>
            </p:nvSpPr>
            <p:spPr>
              <a:xfrm>
                <a:off x="478180" y="709463"/>
                <a:ext cx="11713820" cy="5074018"/>
              </a:xfrm>
              <a:prstGeom prst="rect">
                <a:avLst/>
              </a:prstGeom>
              <a:blipFill>
                <a:blip r:embed="rId2"/>
                <a:stretch>
                  <a:fillRect l="-520" t="-6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438258F1-E905-41FC-9FC9-DF6BA9121E5A}"/>
              </a:ext>
            </a:extLst>
          </p:cNvPr>
          <p:cNvGrpSpPr/>
          <p:nvPr/>
        </p:nvGrpSpPr>
        <p:grpSpPr>
          <a:xfrm>
            <a:off x="2986557" y="3607643"/>
            <a:ext cx="7367640" cy="646331"/>
            <a:chOff x="3020036" y="3284100"/>
            <a:chExt cx="7367640" cy="646331"/>
          </a:xfrm>
        </p:grpSpPr>
        <p:cxnSp>
          <p:nvCxnSpPr>
            <p:cNvPr id="4" name="Straight Arrow Connector 3">
              <a:extLst>
                <a:ext uri="{FF2B5EF4-FFF2-40B4-BE49-F238E27FC236}">
                  <a16:creationId xmlns:a16="http://schemas.microsoft.com/office/drawing/2014/main" id="{27F3ADFC-4252-4FC9-A295-CC05AD2427FB}"/>
                </a:ext>
              </a:extLst>
            </p:cNvPr>
            <p:cNvCxnSpPr/>
            <p:nvPr/>
          </p:nvCxnSpPr>
          <p:spPr>
            <a:xfrm flipH="1">
              <a:off x="3020036" y="3607266"/>
              <a:ext cx="17449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B626C2-62FE-40BB-BBB3-71D7CE088167}"/>
                </a:ext>
              </a:extLst>
            </p:cNvPr>
            <p:cNvSpPr txBox="1"/>
            <p:nvPr/>
          </p:nvSpPr>
          <p:spPr>
            <a:xfrm>
              <a:off x="4804096" y="3284100"/>
              <a:ext cx="5583580" cy="646331"/>
            </a:xfrm>
            <a:prstGeom prst="rect">
              <a:avLst/>
            </a:prstGeom>
            <a:noFill/>
          </p:spPr>
          <p:txBody>
            <a:bodyPr wrap="none" rtlCol="0">
              <a:spAutoFit/>
            </a:bodyPr>
            <a:lstStyle/>
            <a:p>
              <a:r>
                <a:rPr lang="en-AU" dirty="0"/>
                <a:t>This matrix is denoted as “A” in the lecture slides</a:t>
              </a:r>
              <a:br>
                <a:rPr lang="en-AU" dirty="0"/>
              </a:br>
              <a:r>
                <a:rPr lang="en-AU" dirty="0"/>
                <a:t>however many other people may denote this as “F”</a:t>
              </a:r>
            </a:p>
          </p:txBody>
        </p:sp>
      </p:grpSp>
      <p:grpSp>
        <p:nvGrpSpPr>
          <p:cNvPr id="13" name="Group 12">
            <a:extLst>
              <a:ext uri="{FF2B5EF4-FFF2-40B4-BE49-F238E27FC236}">
                <a16:creationId xmlns:a16="http://schemas.microsoft.com/office/drawing/2014/main" id="{E4C0BC9E-01CD-4191-B0DA-AB3D82A16F24}"/>
              </a:ext>
            </a:extLst>
          </p:cNvPr>
          <p:cNvGrpSpPr/>
          <p:nvPr/>
        </p:nvGrpSpPr>
        <p:grpSpPr>
          <a:xfrm>
            <a:off x="1391175" y="5474280"/>
            <a:ext cx="7553671" cy="1039054"/>
            <a:chOff x="1357619" y="5216648"/>
            <a:chExt cx="7553671" cy="1039054"/>
          </a:xfrm>
        </p:grpSpPr>
        <p:sp>
          <p:nvSpPr>
            <p:cNvPr id="8" name="TextBox 7">
              <a:extLst>
                <a:ext uri="{FF2B5EF4-FFF2-40B4-BE49-F238E27FC236}">
                  <a16:creationId xmlns:a16="http://schemas.microsoft.com/office/drawing/2014/main" id="{0741C0C0-6610-4B07-A1F0-FAF379DABB86}"/>
                </a:ext>
              </a:extLst>
            </p:cNvPr>
            <p:cNvSpPr txBox="1"/>
            <p:nvPr/>
          </p:nvSpPr>
          <p:spPr>
            <a:xfrm>
              <a:off x="1357619" y="5886370"/>
              <a:ext cx="7553671" cy="369332"/>
            </a:xfrm>
            <a:prstGeom prst="rect">
              <a:avLst/>
            </a:prstGeom>
            <a:noFill/>
          </p:spPr>
          <p:txBody>
            <a:bodyPr wrap="none" rtlCol="0">
              <a:spAutoFit/>
            </a:bodyPr>
            <a:lstStyle/>
            <a:p>
              <a:r>
                <a:rPr lang="en-AU" dirty="0"/>
                <a:t>Covariance matrix of the states, this is also commonly denoted as “P”</a:t>
              </a:r>
            </a:p>
          </p:txBody>
        </p:sp>
        <p:cxnSp>
          <p:nvCxnSpPr>
            <p:cNvPr id="9" name="Straight Arrow Connector 8">
              <a:extLst>
                <a:ext uri="{FF2B5EF4-FFF2-40B4-BE49-F238E27FC236}">
                  <a16:creationId xmlns:a16="http://schemas.microsoft.com/office/drawing/2014/main" id="{E942AC18-05CF-4FF5-8F56-6E74A9499DE8}"/>
                </a:ext>
              </a:extLst>
            </p:cNvPr>
            <p:cNvCxnSpPr>
              <a:cxnSpLocks/>
            </p:cNvCxnSpPr>
            <p:nvPr/>
          </p:nvCxnSpPr>
          <p:spPr>
            <a:xfrm flipV="1">
              <a:off x="2484540" y="5216648"/>
              <a:ext cx="0" cy="6697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2433C1-793A-4090-8A45-D720A088B013}"/>
                  </a:ext>
                </a:extLst>
              </p:cNvPr>
              <p:cNvSpPr txBox="1"/>
              <p:nvPr/>
            </p:nvSpPr>
            <p:spPr>
              <a:xfrm>
                <a:off x="1023457" y="3607643"/>
                <a:ext cx="432191" cy="778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AU" i="1" smtClean="0">
                              <a:solidFill>
                                <a:schemeClr val="bg1">
                                  <a:lumMod val="50000"/>
                                  <a:lumOff val="50000"/>
                                </a:schemeClr>
                              </a:solidFill>
                              <a:latin typeface="Cambria Math" panose="02040503050406030204" pitchFamily="18" charset="0"/>
                            </a:rPr>
                          </m:ctrlPr>
                        </m:mPr>
                        <m:mr>
                          <m:e>
                            <m:r>
                              <m:rPr>
                                <m:brk m:alnAt="7"/>
                              </m:rPr>
                              <a:rPr lang="en-AU" b="0" i="1" smtClean="0">
                                <a:solidFill>
                                  <a:schemeClr val="bg1">
                                    <a:lumMod val="50000"/>
                                    <a:lumOff val="50000"/>
                                  </a:schemeClr>
                                </a:solidFill>
                                <a:latin typeface="Cambria Math" panose="02040503050406030204" pitchFamily="18" charset="0"/>
                              </a:rPr>
                              <m:t>𝑥</m:t>
                            </m:r>
                          </m:e>
                        </m:mr>
                        <m:mr>
                          <m:e>
                            <m:acc>
                              <m:accPr>
                                <m:chr m:val="̇"/>
                                <m:ctrlPr>
                                  <a:rPr lang="en-AU"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mr>
                        <m:mr>
                          <m:e>
                            <m:acc>
                              <m:accPr>
                                <m:chr m:val="̈"/>
                                <m:ctrlPr>
                                  <a:rPr lang="en-AU"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mr>
                      </m:m>
                    </m:oMath>
                  </m:oMathPara>
                </a14:m>
                <a:endParaRPr lang="en-AU" dirty="0">
                  <a:solidFill>
                    <a:schemeClr val="bg1">
                      <a:lumMod val="50000"/>
                      <a:lumOff val="50000"/>
                    </a:schemeClr>
                  </a:solidFill>
                </a:endParaRPr>
              </a:p>
            </p:txBody>
          </p:sp>
        </mc:Choice>
        <mc:Fallback xmlns="">
          <p:sp>
            <p:nvSpPr>
              <p:cNvPr id="11" name="TextBox 10">
                <a:extLst>
                  <a:ext uri="{FF2B5EF4-FFF2-40B4-BE49-F238E27FC236}">
                    <a16:creationId xmlns:a16="http://schemas.microsoft.com/office/drawing/2014/main" id="{822433C1-793A-4090-8A45-D720A088B013}"/>
                  </a:ext>
                </a:extLst>
              </p:cNvPr>
              <p:cNvSpPr txBox="1">
                <a:spLocks noRot="1" noChangeAspect="1" noMove="1" noResize="1" noEditPoints="1" noAdjustHandles="1" noChangeArrowheads="1" noChangeShapeType="1" noTextEdit="1"/>
              </p:cNvSpPr>
              <p:nvPr/>
            </p:nvSpPr>
            <p:spPr>
              <a:xfrm>
                <a:off x="1023457" y="3607643"/>
                <a:ext cx="432191" cy="778868"/>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4AF1CC-429F-425C-B66D-A95617B4E4A3}"/>
                  </a:ext>
                </a:extLst>
              </p:cNvPr>
              <p:cNvSpPr txBox="1"/>
              <p:nvPr/>
            </p:nvSpPr>
            <p:spPr>
              <a:xfrm>
                <a:off x="1455648" y="3057673"/>
                <a:ext cx="4321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AU" i="1" smtClean="0">
                              <a:solidFill>
                                <a:schemeClr val="bg1">
                                  <a:lumMod val="50000"/>
                                  <a:lumOff val="50000"/>
                                </a:schemeClr>
                              </a:solidFill>
                              <a:latin typeface="Cambria Math" panose="02040503050406030204" pitchFamily="18" charset="0"/>
                            </a:rPr>
                          </m:ctrlPr>
                        </m:mPr>
                        <m:mr>
                          <m:e>
                            <m:r>
                              <m:rPr>
                                <m:brk m:alnAt="7"/>
                              </m:rPr>
                              <a:rPr lang="en-AU" b="0" i="1" smtClean="0">
                                <a:solidFill>
                                  <a:schemeClr val="bg1">
                                    <a:lumMod val="50000"/>
                                    <a:lumOff val="50000"/>
                                  </a:schemeClr>
                                </a:solidFill>
                                <a:latin typeface="Cambria Math" panose="02040503050406030204" pitchFamily="18" charset="0"/>
                              </a:rPr>
                              <m:t>𝑑</m:t>
                            </m:r>
                            <m:r>
                              <a:rPr lang="en-AU" b="0" i="1" smtClean="0">
                                <a:solidFill>
                                  <a:schemeClr val="bg1">
                                    <a:lumMod val="50000"/>
                                    <a:lumOff val="50000"/>
                                  </a:schemeClr>
                                </a:solidFill>
                                <a:latin typeface="Cambria Math" panose="02040503050406030204" pitchFamily="18" charset="0"/>
                              </a:rPr>
                              <m:t>𝑥</m:t>
                            </m:r>
                          </m:e>
                          <m:e>
                            <m:r>
                              <a:rPr lang="en-AU" b="0" i="1" smtClean="0">
                                <a:solidFill>
                                  <a:schemeClr val="bg1">
                                    <a:lumMod val="50000"/>
                                    <a:lumOff val="50000"/>
                                  </a:schemeClr>
                                </a:solidFill>
                                <a:latin typeface="Cambria Math" panose="02040503050406030204" pitchFamily="18" charset="0"/>
                              </a:rPr>
                              <m:t>𝑑</m:t>
                            </m:r>
                            <m:acc>
                              <m:accPr>
                                <m:chr m:val="̇"/>
                                <m:ctrlPr>
                                  <a:rPr lang="en-AU" b="0"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e>
                            <m:r>
                              <a:rPr lang="en-AU" b="0" i="1" smtClean="0">
                                <a:solidFill>
                                  <a:schemeClr val="bg1">
                                    <a:lumMod val="50000"/>
                                    <a:lumOff val="50000"/>
                                  </a:schemeClr>
                                </a:solidFill>
                                <a:latin typeface="Cambria Math" panose="02040503050406030204" pitchFamily="18" charset="0"/>
                              </a:rPr>
                              <m:t>𝑑</m:t>
                            </m:r>
                            <m:acc>
                              <m:accPr>
                                <m:chr m:val="̈"/>
                                <m:ctrlPr>
                                  <a:rPr lang="en-AU"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mr>
                      </m:m>
                    </m:oMath>
                  </m:oMathPara>
                </a14:m>
                <a:endParaRPr lang="en-AU" dirty="0"/>
              </a:p>
            </p:txBody>
          </p:sp>
        </mc:Choice>
        <mc:Fallback xmlns="">
          <p:sp>
            <p:nvSpPr>
              <p:cNvPr id="16" name="TextBox 15">
                <a:extLst>
                  <a:ext uri="{FF2B5EF4-FFF2-40B4-BE49-F238E27FC236}">
                    <a16:creationId xmlns:a16="http://schemas.microsoft.com/office/drawing/2014/main" id="{924AF1CC-429F-425C-B66D-A95617B4E4A3}"/>
                  </a:ext>
                </a:extLst>
              </p:cNvPr>
              <p:cNvSpPr txBox="1">
                <a:spLocks noRot="1" noChangeAspect="1" noMove="1" noResize="1" noEditPoints="1" noAdjustHandles="1" noChangeArrowheads="1" noChangeShapeType="1" noTextEdit="1"/>
              </p:cNvSpPr>
              <p:nvPr/>
            </p:nvSpPr>
            <p:spPr>
              <a:xfrm>
                <a:off x="1455648" y="3057673"/>
                <a:ext cx="432191" cy="369332"/>
              </a:xfrm>
              <a:prstGeom prst="rect">
                <a:avLst/>
              </a:prstGeom>
              <a:blipFill>
                <a:blip r:embed="rId4"/>
                <a:stretch>
                  <a:fillRect r="-274648"/>
                </a:stretch>
              </a:blipFill>
            </p:spPr>
            <p:txBody>
              <a:bodyPr/>
              <a:lstStyle/>
              <a:p>
                <a:r>
                  <a:rPr lang="en-AU">
                    <a:noFill/>
                  </a:rPr>
                  <a:t> </a:t>
                </a:r>
              </a:p>
            </p:txBody>
          </p:sp>
        </mc:Fallback>
      </mc:AlternateContent>
      <p:grpSp>
        <p:nvGrpSpPr>
          <p:cNvPr id="20" name="Group 19">
            <a:extLst>
              <a:ext uri="{FF2B5EF4-FFF2-40B4-BE49-F238E27FC236}">
                <a16:creationId xmlns:a16="http://schemas.microsoft.com/office/drawing/2014/main" id="{BA9F423A-CBC8-4F79-9418-20BFD6D6A500}"/>
              </a:ext>
            </a:extLst>
          </p:cNvPr>
          <p:cNvGrpSpPr/>
          <p:nvPr/>
        </p:nvGrpSpPr>
        <p:grpSpPr>
          <a:xfrm>
            <a:off x="3878589" y="4680608"/>
            <a:ext cx="8271356" cy="1245084"/>
            <a:chOff x="3020038" y="3046984"/>
            <a:chExt cx="8271356" cy="1245084"/>
          </a:xfrm>
        </p:grpSpPr>
        <p:cxnSp>
          <p:nvCxnSpPr>
            <p:cNvPr id="21" name="Straight Arrow Connector 20">
              <a:extLst>
                <a:ext uri="{FF2B5EF4-FFF2-40B4-BE49-F238E27FC236}">
                  <a16:creationId xmlns:a16="http://schemas.microsoft.com/office/drawing/2014/main" id="{F8576BC4-D71A-4CF3-9E62-F255FEC758ED}"/>
                </a:ext>
              </a:extLst>
            </p:cNvPr>
            <p:cNvCxnSpPr>
              <a:cxnSpLocks/>
            </p:cNvCxnSpPr>
            <p:nvPr/>
          </p:nvCxnSpPr>
          <p:spPr>
            <a:xfrm flipH="1">
              <a:off x="3020038" y="3607266"/>
              <a:ext cx="8528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BB35D30-ABCF-4647-921A-CF2019488AAA}"/>
                    </a:ext>
                  </a:extLst>
                </p:cNvPr>
                <p:cNvSpPr txBox="1"/>
                <p:nvPr/>
              </p:nvSpPr>
              <p:spPr>
                <a:xfrm>
                  <a:off x="3912066" y="3046984"/>
                  <a:ext cx="7379328" cy="1245084"/>
                </a:xfrm>
                <a:prstGeom prst="rect">
                  <a:avLst/>
                </a:prstGeom>
                <a:noFill/>
              </p:spPr>
              <p:txBody>
                <a:bodyPr wrap="none" rtlCol="0">
                  <a:spAutoFit/>
                </a:bodyPr>
                <a:lstStyle/>
                <a:p>
                  <a:r>
                    <a:rPr lang="en-AU" dirty="0"/>
                    <a:t>This matrix represents your uncertainty in the process / dynamics.</a:t>
                  </a:r>
                </a:p>
                <a:p>
                  <a:r>
                    <a:rPr lang="en-AU" dirty="0"/>
                    <a:t>Commonly referred to as “Q”, and is normally tuned.</a:t>
                  </a:r>
                  <a:br>
                    <a:rPr lang="en-AU" dirty="0"/>
                  </a:br>
                  <a:r>
                    <a:rPr lang="en-AU" dirty="0"/>
                    <a:t>There is an alternate form which uses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m:t>
                          </m:r>
                        </m:e>
                        <m:sub>
                          <m:r>
                            <a:rPr lang="en-AU" i="1">
                              <a:latin typeface="Cambria Math" panose="02040503050406030204" pitchFamily="18" charset="0"/>
                            </a:rPr>
                            <m:t>𝑄</m:t>
                          </m:r>
                        </m:sub>
                      </m:sSub>
                      <m:r>
                        <a:rPr lang="en-AU" b="0" i="0" smtClean="0">
                          <a:latin typeface="Cambria Math" panose="02040503050406030204" pitchFamily="18" charset="0"/>
                        </a:rPr>
                        <m:t>=</m:t>
                      </m:r>
                      <m:r>
                        <m:rPr>
                          <m:sty m:val="p"/>
                        </m:rPr>
                        <a:rPr lang="en-AU" b="0" i="0" smtClean="0">
                          <a:latin typeface="Cambria Math" panose="02040503050406030204" pitchFamily="18" charset="0"/>
                        </a:rPr>
                        <m:t>VQ</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𝑉</m:t>
                          </m:r>
                        </m:e>
                        <m:sup>
                          <m:r>
                            <a:rPr lang="en-AU" b="0" i="1" smtClean="0">
                              <a:latin typeface="Cambria Math" panose="02040503050406030204" pitchFamily="18" charset="0"/>
                            </a:rPr>
                            <m:t>𝑇</m:t>
                          </m:r>
                        </m:sup>
                      </m:sSup>
                    </m:oMath>
                  </a14:m>
                  <a:r>
                    <a:rPr lang="en-AU" dirty="0"/>
                    <a:t> where V is the</a:t>
                  </a:r>
                  <a:br>
                    <a:rPr lang="en-AU" dirty="0"/>
                  </a:br>
                  <a:r>
                    <a:rPr lang="en-AU" dirty="0"/>
                    <a:t>Jacobian of the states with respect to “</a:t>
                  </a:r>
                  <a14:m>
                    <m:oMath xmlns:m="http://schemas.openxmlformats.org/officeDocument/2006/math">
                      <m:sSub>
                        <m:sSubPr>
                          <m:ctrlPr>
                            <a:rPr lang="en-AU"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ctrlPr>
                        </m:sSubPr>
                        <m:e>
                          <m:r>
                            <a:rPr lang="en-AU"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𝜀</m:t>
                          </m:r>
                        </m:e>
                        <m:sub>
                          <m:r>
                            <a:rPr lang="en-AU" b="0" i="1" smtClean="0">
                              <a:ln w="0"/>
                              <a:solidFill>
                                <a:schemeClr val="tx1"/>
                              </a:solidFill>
                              <a:effectLst>
                                <a:outerShdw blurRad="38100" dist="25400" dir="5400000" algn="ctr" rotWithShape="0">
                                  <a:srgbClr val="6E747A">
                                    <a:alpha val="43000"/>
                                  </a:srgbClr>
                                </a:outerShdw>
                              </a:effectLst>
                              <a:latin typeface="Cambria Math" panose="02040503050406030204" pitchFamily="18" charset="0"/>
                            </a:rPr>
                            <m:t>𝑄</m:t>
                          </m:r>
                        </m:sub>
                      </m:sSub>
                    </m:oMath>
                  </a14:m>
                  <a:r>
                    <a:rPr lang="en-AU" dirty="0">
                      <a:solidFill>
                        <a:schemeClr val="tx1"/>
                      </a:solidFill>
                    </a:rPr>
                    <a:t>” from the lecture slides.</a:t>
                  </a:r>
                  <a:endParaRPr lang="en-AU" dirty="0"/>
                </a:p>
              </p:txBody>
            </p:sp>
          </mc:Choice>
          <mc:Fallback xmlns="">
            <p:sp>
              <p:nvSpPr>
                <p:cNvPr id="22" name="TextBox 21">
                  <a:extLst>
                    <a:ext uri="{FF2B5EF4-FFF2-40B4-BE49-F238E27FC236}">
                      <a16:creationId xmlns:a16="http://schemas.microsoft.com/office/drawing/2014/main" id="{EBB35D30-ABCF-4647-921A-CF2019488AAA}"/>
                    </a:ext>
                  </a:extLst>
                </p:cNvPr>
                <p:cNvSpPr txBox="1">
                  <a:spLocks noRot="1" noChangeAspect="1" noMove="1" noResize="1" noEditPoints="1" noAdjustHandles="1" noChangeArrowheads="1" noChangeShapeType="1" noTextEdit="1"/>
                </p:cNvSpPr>
                <p:nvPr/>
              </p:nvSpPr>
              <p:spPr>
                <a:xfrm>
                  <a:off x="3912066" y="3046984"/>
                  <a:ext cx="7379328" cy="1245084"/>
                </a:xfrm>
                <a:prstGeom prst="rect">
                  <a:avLst/>
                </a:prstGeom>
                <a:blipFill>
                  <a:blip r:embed="rId5"/>
                  <a:stretch>
                    <a:fillRect l="-744" t="-2941" b="-4902"/>
                  </a:stretch>
                </a:blipFill>
              </p:spPr>
              <p:txBody>
                <a:bodyPr/>
                <a:lstStyle/>
                <a:p>
                  <a:r>
                    <a:rPr lang="en-US">
                      <a:noFill/>
                    </a:rPr>
                    <a:t> </a:t>
                  </a:r>
                </a:p>
              </p:txBody>
            </p:sp>
          </mc:Fallback>
        </mc:AlternateContent>
      </p:grpSp>
    </p:spTree>
    <p:extLst>
      <p:ext uri="{BB962C8B-B14F-4D97-AF65-F5344CB8AC3E}">
        <p14:creationId xmlns:p14="http://schemas.microsoft.com/office/powerpoint/2010/main" val="398019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20390"/>
            <a:ext cx="11713820" cy="830997"/>
          </a:xfrm>
          <a:prstGeom prst="rect">
            <a:avLst/>
          </a:prstGeom>
          <a:noFill/>
        </p:spPr>
        <p:txBody>
          <a:bodyPr wrap="square" rtlCol="0">
            <a:spAutoFit/>
          </a:bodyPr>
          <a:lstStyle/>
          <a:p>
            <a:pPr algn="ctr"/>
            <a:r>
              <a:rPr lang="en-AU" sz="4800" dirty="0"/>
              <a:t>Extended Kalman filter example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C81F35-1469-4804-9BCB-5A04321DD9C5}"/>
                  </a:ext>
                </a:extLst>
              </p:cNvPr>
              <p:cNvSpPr txBox="1"/>
              <p:nvPr/>
            </p:nvSpPr>
            <p:spPr>
              <a:xfrm>
                <a:off x="478180" y="709463"/>
                <a:ext cx="11713820" cy="6079293"/>
              </a:xfrm>
              <a:prstGeom prst="rect">
                <a:avLst/>
              </a:prstGeom>
              <a:noFill/>
            </p:spPr>
            <p:txBody>
              <a:bodyPr wrap="square" rtlCol="0">
                <a:spAutoFit/>
              </a:bodyPr>
              <a:lstStyle/>
              <a:p>
                <a:r>
                  <a:rPr lang="en-AU" sz="2000" dirty="0"/>
                  <a:t>Observation / correction / update step:</a:t>
                </a:r>
              </a:p>
              <a:p>
                <a:r>
                  <a:rPr lang="en-AU" sz="2000" dirty="0"/>
                  <a:t>	Step 1:	Calculate error between the observation and prediction</a:t>
                </a:r>
              </a:p>
              <a:p>
                <a:r>
                  <a:rPr lang="en-AU" sz="2000" dirty="0"/>
                  <a:t>	</a:t>
                </a:r>
              </a:p>
              <a:p>
                <a:r>
                  <a:rPr lang="en-AU" sz="2000" dirty="0"/>
                  <a:t>	</a:t>
                </a:r>
                <a14:m>
                  <m:oMath xmlns:m="http://schemas.openxmlformats.org/officeDocument/2006/math">
                    <m:r>
                      <a:rPr lang="en-AU" sz="2000" b="0" i="1" smtClean="0">
                        <a:latin typeface="Cambria Math" panose="02040503050406030204" pitchFamily="18" charset="0"/>
                      </a:rPr>
                      <m:t>𝑌</m:t>
                    </m:r>
                    <m:r>
                      <a:rPr lang="en-AU" sz="2000" b="0" i="1" smtClean="0">
                        <a:latin typeface="Cambria Math" panose="02040503050406030204" pitchFamily="18" charset="0"/>
                      </a:rPr>
                      <m:t>= </m:t>
                    </m:r>
                    <m:d>
                      <m:dPr>
                        <m:begChr m:val="["/>
                        <m:endChr m:val="]"/>
                        <m:ctrlPr>
                          <a:rPr lang="en-AU" sz="2000" b="0" i="1" smtClean="0">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r>
                                <m:rPr>
                                  <m:brk m:alnAt="7"/>
                                </m:rPr>
                                <a:rPr lang="en-AU" sz="2000" b="0" i="1" smtClean="0">
                                  <a:latin typeface="Cambria Math" panose="02040503050406030204" pitchFamily="18" charset="0"/>
                                </a:rPr>
                                <m:t>𝐺</m:t>
                              </m:r>
                              <m:r>
                                <a:rPr lang="en-AU" sz="2000" b="0" i="1" smtClean="0">
                                  <a:latin typeface="Cambria Math" panose="02040503050406030204" pitchFamily="18" charset="0"/>
                                </a:rPr>
                                <m:t>𝑃𝑆</m:t>
                              </m:r>
                              <m:r>
                                <a:rPr lang="en-AU" sz="2000" b="0" i="1" smtClean="0">
                                  <a:latin typeface="Cambria Math" panose="02040503050406030204" pitchFamily="18" charset="0"/>
                                </a:rPr>
                                <m:t> −</m:t>
                              </m:r>
                              <m:sSub>
                                <m:sSubPr>
                                  <m:ctrlPr>
                                    <a:rPr lang="en-AU" sz="2000" i="1" smtClean="0">
                                      <a:latin typeface="Cambria Math" panose="02040503050406030204" pitchFamily="18" charset="0"/>
                                    </a:rPr>
                                  </m:ctrlPr>
                                </m:sSubPr>
                                <m:e>
                                  <m:r>
                                    <a:rPr lang="en-AU" sz="2000" i="1">
                                      <a:latin typeface="Cambria Math" panose="02040503050406030204" pitchFamily="18" charset="0"/>
                                    </a:rPr>
                                    <m:t>𝑥</m:t>
                                  </m:r>
                                </m:e>
                                <m:sub>
                                  <m:r>
                                    <a:rPr lang="en-AU" sz="2000" i="1">
                                      <a:latin typeface="Cambria Math" panose="02040503050406030204" pitchFamily="18" charset="0"/>
                                    </a:rPr>
                                    <m:t>𝑡</m:t>
                                  </m:r>
                                </m:sub>
                              </m:sSub>
                            </m:e>
                          </m:mr>
                          <m:mr>
                            <m:e>
                              <m:r>
                                <a:rPr lang="en-AU" sz="2000" b="0" i="1" smtClean="0">
                                  <a:latin typeface="Cambria Math" panose="02040503050406030204" pitchFamily="18" charset="0"/>
                                </a:rPr>
                                <m:t>𝐴𝑐𝑐𝑒𝑙𝑒𝑟𝑜𝑚𝑒𝑡𝑒𝑟</m:t>
                              </m:r>
                              <m:r>
                                <a:rPr lang="en-AU" sz="2000" b="0" i="1" smtClean="0">
                                  <a:latin typeface="Cambria Math" panose="02040503050406030204" pitchFamily="18" charset="0"/>
                                </a:rPr>
                                <m:t> −</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sub>
                              </m:sSub>
                            </m:e>
                          </m:mr>
                        </m:m>
                        <m:r>
                          <m:rPr>
                            <m:nor/>
                          </m:rPr>
                          <a:rPr lang="en-AU" sz="2000" dirty="0"/>
                          <m:t>		</m:t>
                        </m:r>
                      </m:e>
                    </m:d>
                  </m:oMath>
                </a14:m>
                <a:endParaRPr lang="en-AU" sz="2000" dirty="0"/>
              </a:p>
              <a:p>
                <a:endParaRPr lang="en-AU" sz="2000" dirty="0"/>
              </a:p>
              <a:p>
                <a:endParaRPr lang="en-AU" sz="2000" dirty="0"/>
              </a:p>
              <a:p>
                <a:r>
                  <a:rPr lang="en-AU" sz="2000" dirty="0"/>
                  <a:t>	Step 2: Calculate Jacobian of error (multiplied by -1)</a:t>
                </a:r>
                <a:br>
                  <a:rPr lang="en-AU" sz="2000" dirty="0"/>
                </a:br>
                <a:endParaRPr lang="en-AU" sz="2000" dirty="0"/>
              </a:p>
              <a:p>
                <a:r>
                  <a:rPr lang="en-AU" sz="2000" dirty="0"/>
                  <a:t>		</a:t>
                </a:r>
                <a14:m>
                  <m:oMath xmlns:m="http://schemas.openxmlformats.org/officeDocument/2006/math">
                    <m:d>
                      <m:dPr>
                        <m:begChr m:val="["/>
                        <m:endChr m:val="]"/>
                        <m:ctrlPr>
                          <a:rPr lang="en-AU" sz="2000" i="1" smtClean="0">
                            <a:latin typeface="Cambria Math" panose="02040503050406030204" pitchFamily="18" charset="0"/>
                          </a:rPr>
                        </m:ctrlPr>
                      </m:dPr>
                      <m:e>
                        <m:m>
                          <m:mPr>
                            <m:mcs>
                              <m:mc>
                                <m:mcPr>
                                  <m:count m:val="3"/>
                                  <m:mcJc m:val="center"/>
                                </m:mcPr>
                              </m:mc>
                            </m:mcs>
                            <m:ctrlPr>
                              <a:rPr lang="en-AU" sz="2000" i="1" smtClean="0">
                                <a:latin typeface="Cambria Math" panose="02040503050406030204" pitchFamily="18" charset="0"/>
                              </a:rPr>
                            </m:ctrlPr>
                          </m:mPr>
                          <m:mr>
                            <m:e>
                              <m:r>
                                <m:rPr>
                                  <m:brk m:alnAt="7"/>
                                </m:rPr>
                                <a:rPr lang="en-AU" sz="2000" b="0" i="1" smtClean="0">
                                  <a:latin typeface="Cambria Math" panose="02040503050406030204" pitchFamily="18" charset="0"/>
                                </a:rPr>
                                <m:t>1</m:t>
                              </m:r>
                            </m:e>
                            <m:e>
                              <m:r>
                                <a:rPr lang="en-AU" sz="2000" b="0" i="1" smtClean="0">
                                  <a:latin typeface="Cambria Math" panose="02040503050406030204" pitchFamily="18" charset="0"/>
                                </a:rPr>
                                <m:t>0</m:t>
                              </m:r>
                            </m:e>
                            <m:e>
                              <m:r>
                                <a:rPr lang="en-AU" sz="2000" b="0" i="1" smtClean="0">
                                  <a:latin typeface="Cambria Math" panose="02040503050406030204" pitchFamily="18" charset="0"/>
                                </a:rPr>
                                <m:t>0</m:t>
                              </m:r>
                            </m:e>
                          </m:mr>
                          <m:mr>
                            <m:e>
                              <m:r>
                                <a:rPr lang="en-AU" sz="2000" b="0" i="1" smtClean="0">
                                  <a:latin typeface="Cambria Math" panose="02040503050406030204" pitchFamily="18" charset="0"/>
                                </a:rPr>
                                <m:t>0</m:t>
                              </m:r>
                            </m:e>
                            <m:e>
                              <m:r>
                                <a:rPr lang="en-AU" sz="2000" b="0" i="1" smtClean="0">
                                  <a:latin typeface="Cambria Math" panose="02040503050406030204" pitchFamily="18" charset="0"/>
                                </a:rPr>
                                <m:t>0</m:t>
                              </m:r>
                            </m:e>
                            <m:e>
                              <m:r>
                                <a:rPr lang="en-AU" sz="2000" b="0" i="1" smtClean="0">
                                  <a:latin typeface="Cambria Math" panose="02040503050406030204" pitchFamily="18" charset="0"/>
                                </a:rPr>
                                <m:t>1</m:t>
                              </m:r>
                            </m:e>
                          </m:mr>
                        </m:m>
                      </m:e>
                    </m:d>
                  </m:oMath>
                </a14:m>
                <a:endParaRPr lang="en-AU" sz="2000" dirty="0"/>
              </a:p>
              <a:p>
                <a:endParaRPr lang="en-AU" sz="2000" dirty="0"/>
              </a:p>
              <a:p>
                <a:r>
                  <a:rPr lang="en-AU" sz="2000" dirty="0"/>
                  <a:t>	Step 3: Update Kalman gain and states</a:t>
                </a:r>
              </a:p>
              <a:p>
                <a:r>
                  <a:rPr lang="en-AU" sz="2000" dirty="0"/>
                  <a:t>		</a:t>
                </a:r>
                <a14:m>
                  <m:oMath xmlns:m="http://schemas.openxmlformats.org/officeDocument/2006/math">
                    <m:r>
                      <a:rPr lang="en-AU" sz="2000" b="0" i="1" smtClean="0">
                        <a:latin typeface="Cambria Math" panose="02040503050406030204" pitchFamily="18" charset="0"/>
                      </a:rPr>
                      <m:t>𝐾</m:t>
                    </m:r>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nary>
                              <m:naryPr>
                                <m:chr m:val="∑"/>
                                <m:subHide m:val="on"/>
                                <m:supHide m:val="on"/>
                                <m:ctrlPr>
                                  <a:rPr lang="en-AU" sz="2000" i="1">
                                    <a:latin typeface="Cambria Math" panose="02040503050406030204" pitchFamily="18" charset="0"/>
                                  </a:rPr>
                                </m:ctrlPr>
                              </m:naryPr>
                              <m:sub/>
                              <m:sup/>
                              <m:e>
                                <m:r>
                                  <a:rPr lang="en-AU" sz="2000" b="0" i="1" smtClean="0">
                                    <a:latin typeface="Cambria Math" panose="02040503050406030204" pitchFamily="18" charset="0"/>
                                  </a:rPr>
                                  <m:t> </m:t>
                                </m:r>
                              </m:e>
                            </m:nary>
                          </m:e>
                        </m:acc>
                      </m:e>
                      <m:sub>
                        <m:r>
                          <a:rPr lang="en-AU" sz="2000" i="1">
                            <a:latin typeface="Cambria Math" panose="02040503050406030204" pitchFamily="18" charset="0"/>
                          </a:rPr>
                          <m:t>𝐾</m:t>
                        </m:r>
                      </m:sub>
                    </m:sSub>
                    <m:sSup>
                      <m:sSupPr>
                        <m:ctrlPr>
                          <a:rPr lang="en-AU" sz="2000" i="1" smtClean="0">
                            <a:latin typeface="Cambria Math" panose="02040503050406030204" pitchFamily="18" charset="0"/>
                          </a:rPr>
                        </m:ctrlPr>
                      </m:sSupPr>
                      <m:e>
                        <m:r>
                          <a:rPr lang="en-AU" sz="2000" b="0" i="1" smtClean="0">
                            <a:latin typeface="Cambria Math" panose="02040503050406030204" pitchFamily="18" charset="0"/>
                          </a:rPr>
                          <m:t>𝐶</m:t>
                        </m:r>
                      </m:e>
                      <m:sup>
                        <m:r>
                          <a:rPr lang="en-AU" sz="2000" b="0" i="1" smtClean="0">
                            <a:latin typeface="Cambria Math" panose="02040503050406030204" pitchFamily="18" charset="0"/>
                          </a:rPr>
                          <m:t>𝑇</m:t>
                        </m:r>
                      </m:sup>
                    </m:sSup>
                    <m:sSup>
                      <m:sSupPr>
                        <m:ctrlPr>
                          <a:rPr lang="en-AU" sz="2000" i="1" smtClean="0">
                            <a:latin typeface="Cambria Math" panose="02040503050406030204" pitchFamily="18" charset="0"/>
                          </a:rPr>
                        </m:ctrlPr>
                      </m:sSupPr>
                      <m:e>
                        <m:r>
                          <a:rPr lang="en-AU" sz="2000" i="1">
                            <a:latin typeface="Cambria Math" panose="02040503050406030204" pitchFamily="18" charset="0"/>
                          </a:rPr>
                          <m:t>(</m:t>
                        </m:r>
                        <m:r>
                          <a:rPr lang="en-AU" sz="2000" i="1">
                            <a:latin typeface="Cambria Math" panose="02040503050406030204" pitchFamily="18" charset="0"/>
                          </a:rPr>
                          <m:t>𝐶</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nary>
                                  <m:naryPr>
                                    <m:chr m:val="∑"/>
                                    <m:subHide m:val="on"/>
                                    <m:supHide m:val="on"/>
                                    <m:ctrlPr>
                                      <a:rPr lang="en-AU" sz="2000" i="1">
                                        <a:latin typeface="Cambria Math" panose="02040503050406030204" pitchFamily="18" charset="0"/>
                                      </a:rPr>
                                    </m:ctrlPr>
                                  </m:naryPr>
                                  <m:sub/>
                                  <m:sup/>
                                  <m:e>
                                    <m:r>
                                      <a:rPr lang="en-AU" sz="2000" i="1">
                                        <a:latin typeface="Cambria Math" panose="02040503050406030204" pitchFamily="18" charset="0"/>
                                      </a:rPr>
                                      <m:t> </m:t>
                                    </m:r>
                                  </m:e>
                                </m:nary>
                              </m:e>
                            </m:acc>
                          </m:e>
                          <m:sub>
                            <m:r>
                              <a:rPr lang="en-AU" sz="2000" i="1">
                                <a:latin typeface="Cambria Math" panose="02040503050406030204" pitchFamily="18" charset="0"/>
                              </a:rPr>
                              <m:t>𝐾</m:t>
                            </m:r>
                          </m:sub>
                        </m:sSub>
                        <m:sSup>
                          <m:sSupPr>
                            <m:ctrlPr>
                              <a:rPr lang="en-AU" sz="2000" i="1">
                                <a:latin typeface="Cambria Math" panose="02040503050406030204" pitchFamily="18" charset="0"/>
                              </a:rPr>
                            </m:ctrlPr>
                          </m:sSupPr>
                          <m:e>
                            <m:r>
                              <a:rPr lang="en-AU" sz="2000" i="1">
                                <a:latin typeface="Cambria Math" panose="02040503050406030204" pitchFamily="18" charset="0"/>
                              </a:rPr>
                              <m:t>𝐶</m:t>
                            </m:r>
                          </m:e>
                          <m:sup>
                            <m:r>
                              <a:rPr lang="en-AU" sz="2000" i="1">
                                <a:latin typeface="Cambria Math" panose="02040503050406030204" pitchFamily="18" charset="0"/>
                              </a:rPr>
                              <m:t>𝑇</m:t>
                            </m:r>
                          </m:sup>
                        </m:sSup>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rPr>
                              <m:t>∑</m:t>
                            </m:r>
                          </m:e>
                          <m:sub>
                            <m:r>
                              <a:rPr lang="en-AU" sz="2000" i="1">
                                <a:latin typeface="Cambria Math" panose="02040503050406030204" pitchFamily="18" charset="0"/>
                              </a:rPr>
                              <m:t>𝑅</m:t>
                            </m:r>
                          </m:sub>
                        </m:sSub>
                        <m:r>
                          <a:rPr lang="en-AU" sz="2000" i="1">
                            <a:latin typeface="Cambria Math" panose="02040503050406030204" pitchFamily="18" charset="0"/>
                          </a:rPr>
                          <m:t>)</m:t>
                        </m:r>
                      </m:e>
                      <m:sup>
                        <m:r>
                          <a:rPr lang="en-AU" sz="2000" b="0" i="1" smtClean="0">
                            <a:latin typeface="Cambria Math" panose="02040503050406030204" pitchFamily="18" charset="0"/>
                          </a:rPr>
                          <m:t>−1</m:t>
                        </m:r>
                      </m:sup>
                    </m:sSup>
                  </m:oMath>
                </a14:m>
                <a:endParaRPr lang="en-AU" sz="2000" dirty="0"/>
              </a:p>
              <a:p>
                <a:endParaRPr lang="en-AU" sz="2000" dirty="0"/>
              </a:p>
              <a:p>
                <a:r>
                  <a:rPr lang="en-AU" sz="2000" dirty="0"/>
                  <a:t>		X = </a:t>
                </a:r>
                <a14:m>
                  <m:oMath xmlns:m="http://schemas.openxmlformats.org/officeDocument/2006/math">
                    <m:d>
                      <m:dPr>
                        <m:begChr m:val="["/>
                        <m:endChr m:val="]"/>
                        <m:ctrlPr>
                          <a:rPr lang="en-AU" sz="2000" i="1">
                            <a:latin typeface="Cambria Math" panose="02040503050406030204" pitchFamily="18" charset="0"/>
                          </a:rPr>
                        </m:ctrlPr>
                      </m:dPr>
                      <m:e>
                        <m:m>
                          <m:mPr>
                            <m:mcs>
                              <m:mc>
                                <m:mcPr>
                                  <m:count m:val="1"/>
                                  <m:mcJc m:val="center"/>
                                </m:mcPr>
                              </m:mc>
                            </m:mcs>
                            <m:ctrlPr>
                              <a:rPr lang="en-AU" sz="2000" i="1">
                                <a:latin typeface="Cambria Math" panose="02040503050406030204" pitchFamily="18" charset="0"/>
                              </a:rPr>
                            </m:ctrlPr>
                          </m:mPr>
                          <m:mr>
                            <m:e>
                              <m:sSub>
                                <m:sSubPr>
                                  <m:ctrlPr>
                                    <a:rPr lang="en-AU" sz="2000" i="1">
                                      <a:latin typeface="Cambria Math" panose="02040503050406030204" pitchFamily="18" charset="0"/>
                                    </a:rPr>
                                  </m:ctrlPr>
                                </m:sSubPr>
                                <m:e>
                                  <m:r>
                                    <a:rPr lang="en-AU" sz="2000" i="1">
                                      <a:latin typeface="Cambria Math" panose="02040503050406030204" pitchFamily="18" charset="0"/>
                                    </a:rPr>
                                    <m:t>𝑥</m:t>
                                  </m:r>
                                </m:e>
                                <m:sub>
                                  <m:r>
                                    <a:rPr lang="en-AU" sz="2000" i="1">
                                      <a:latin typeface="Cambria Math" panose="02040503050406030204" pitchFamily="18" charset="0"/>
                                    </a:rPr>
                                    <m:t>𝑡</m:t>
                                  </m:r>
                                </m:sub>
                              </m:sSub>
                            </m:e>
                          </m:mr>
                          <m:mr>
                            <m:e>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sub>
                              </m:sSub>
                            </m:e>
                          </m:mr>
                          <m:mr>
                            <m:e>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𝑥</m:t>
                                      </m:r>
                                    </m:e>
                                  </m:acc>
                                </m:e>
                                <m:sub>
                                  <m:r>
                                    <a:rPr lang="en-AU" sz="2000" i="1">
                                      <a:latin typeface="Cambria Math" panose="02040503050406030204" pitchFamily="18" charset="0"/>
                                    </a:rPr>
                                    <m:t>𝑡</m:t>
                                  </m:r>
                                </m:sub>
                              </m:sSub>
                            </m:e>
                          </m:mr>
                        </m:m>
                      </m:e>
                    </m:d>
                  </m:oMath>
                </a14:m>
                <a:r>
                  <a:rPr lang="en-AU" sz="2000" dirty="0"/>
                  <a:t>  + K Y</a:t>
                </a:r>
              </a:p>
              <a:p>
                <a:endParaRPr lang="en-AU" sz="2000" dirty="0"/>
              </a:p>
              <a:p>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m:t>
                        </m:r>
                      </m:e>
                      <m:sub>
                        <m:r>
                          <a:rPr lang="en-AU" sz="2000" i="1">
                            <a:latin typeface="Cambria Math" panose="02040503050406030204" pitchFamily="18" charset="0"/>
                          </a:rPr>
                          <m:t>𝐾</m:t>
                        </m:r>
                      </m:sub>
                    </m:sSub>
                    <m:r>
                      <a:rPr lang="en-AU" sz="2000" b="0" i="1" smtClean="0">
                        <a:latin typeface="Cambria Math" panose="02040503050406030204" pitchFamily="18" charset="0"/>
                      </a:rPr>
                      <m:t>=(</m:t>
                    </m:r>
                    <m:r>
                      <a:rPr lang="en-AU" sz="2000" b="0" i="1" smtClean="0">
                        <a:latin typeface="Cambria Math" panose="02040503050406030204" pitchFamily="18" charset="0"/>
                      </a:rPr>
                      <m:t>𝐼</m:t>
                    </m:r>
                    <m:r>
                      <a:rPr lang="en-AU" sz="2000" b="0" i="1" smtClean="0">
                        <a:latin typeface="Cambria Math" panose="02040503050406030204" pitchFamily="18" charset="0"/>
                      </a:rPr>
                      <m:t> −</m:t>
                    </m:r>
                    <m:r>
                      <a:rPr lang="en-AU" sz="2000" b="0" i="1" smtClean="0">
                        <a:latin typeface="Cambria Math" panose="02040503050406030204" pitchFamily="18" charset="0"/>
                      </a:rPr>
                      <m:t>𝐾𝐶</m:t>
                    </m:r>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m:t>
                            </m:r>
                          </m:e>
                        </m:acc>
                      </m:e>
                      <m:sub>
                        <m:r>
                          <a:rPr lang="en-AU" sz="2000" i="1">
                            <a:latin typeface="Cambria Math" panose="02040503050406030204" pitchFamily="18" charset="0"/>
                          </a:rPr>
                          <m:t>𝐾</m:t>
                        </m:r>
                      </m:sub>
                    </m:sSub>
                  </m:oMath>
                </a14:m>
                <a:endParaRPr lang="en-AU" sz="2000" dirty="0"/>
              </a:p>
            </p:txBody>
          </p:sp>
        </mc:Choice>
        <mc:Fallback xmlns="">
          <p:sp>
            <p:nvSpPr>
              <p:cNvPr id="51" name="TextBox 50">
                <a:extLst>
                  <a:ext uri="{FF2B5EF4-FFF2-40B4-BE49-F238E27FC236}">
                    <a16:creationId xmlns:a16="http://schemas.microsoft.com/office/drawing/2014/main" id="{23C81F35-1469-4804-9BCB-5A04321DD9C5}"/>
                  </a:ext>
                </a:extLst>
              </p:cNvPr>
              <p:cNvSpPr txBox="1">
                <a:spLocks noRot="1" noChangeAspect="1" noMove="1" noResize="1" noEditPoints="1" noAdjustHandles="1" noChangeArrowheads="1" noChangeShapeType="1" noTextEdit="1"/>
              </p:cNvSpPr>
              <p:nvPr/>
            </p:nvSpPr>
            <p:spPr>
              <a:xfrm>
                <a:off x="478180" y="709463"/>
                <a:ext cx="11713820" cy="6079293"/>
              </a:xfrm>
              <a:prstGeom prst="rect">
                <a:avLst/>
              </a:prstGeom>
              <a:blipFill>
                <a:blip r:embed="rId2"/>
                <a:stretch>
                  <a:fillRect l="-520" t="-501" b="-2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9C4B05-5711-49C2-9CB3-F96211AEE549}"/>
                  </a:ext>
                </a:extLst>
              </p:cNvPr>
              <p:cNvSpPr txBox="1"/>
              <p:nvPr/>
            </p:nvSpPr>
            <p:spPr>
              <a:xfrm>
                <a:off x="1329814" y="3145404"/>
                <a:ext cx="1480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AU" i="1" smtClean="0">
                              <a:solidFill>
                                <a:schemeClr val="bg1">
                                  <a:lumMod val="50000"/>
                                  <a:lumOff val="50000"/>
                                </a:schemeClr>
                              </a:solidFill>
                              <a:latin typeface="Cambria Math" panose="02040503050406030204" pitchFamily="18" charset="0"/>
                            </a:rPr>
                          </m:ctrlPr>
                        </m:mPr>
                        <m:mr>
                          <m:e>
                            <m:r>
                              <m:rPr>
                                <m:brk m:alnAt="7"/>
                              </m:rPr>
                              <a:rPr lang="en-AU" b="0" i="1" smtClean="0">
                                <a:solidFill>
                                  <a:schemeClr val="bg1">
                                    <a:lumMod val="50000"/>
                                    <a:lumOff val="50000"/>
                                  </a:schemeClr>
                                </a:solidFill>
                                <a:latin typeface="Cambria Math" panose="02040503050406030204" pitchFamily="18" charset="0"/>
                              </a:rPr>
                              <m:t>𝑑</m:t>
                            </m:r>
                            <m:r>
                              <a:rPr lang="en-AU" b="0" i="1" smtClean="0">
                                <a:solidFill>
                                  <a:schemeClr val="bg1">
                                    <a:lumMod val="50000"/>
                                    <a:lumOff val="50000"/>
                                  </a:schemeClr>
                                </a:solidFill>
                                <a:latin typeface="Cambria Math" panose="02040503050406030204" pitchFamily="18" charset="0"/>
                              </a:rPr>
                              <m:t>𝑥</m:t>
                            </m:r>
                          </m:e>
                          <m:e>
                            <m:r>
                              <a:rPr lang="en-AU" b="0" i="1" smtClean="0">
                                <a:solidFill>
                                  <a:schemeClr val="bg1">
                                    <a:lumMod val="50000"/>
                                    <a:lumOff val="50000"/>
                                  </a:schemeClr>
                                </a:solidFill>
                                <a:latin typeface="Cambria Math" panose="02040503050406030204" pitchFamily="18" charset="0"/>
                              </a:rPr>
                              <m:t>𝑑</m:t>
                            </m:r>
                            <m:acc>
                              <m:accPr>
                                <m:chr m:val="̇"/>
                                <m:ctrlPr>
                                  <a:rPr lang="en-AU" b="0"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e>
                            <m:r>
                              <a:rPr lang="en-AU" b="0" i="1" smtClean="0">
                                <a:solidFill>
                                  <a:schemeClr val="bg1">
                                    <a:lumMod val="50000"/>
                                    <a:lumOff val="50000"/>
                                  </a:schemeClr>
                                </a:solidFill>
                                <a:latin typeface="Cambria Math" panose="02040503050406030204" pitchFamily="18" charset="0"/>
                              </a:rPr>
                              <m:t>𝑑</m:t>
                            </m:r>
                            <m:acc>
                              <m:accPr>
                                <m:chr m:val="̈"/>
                                <m:ctrlPr>
                                  <a:rPr lang="en-AU" i="1" smtClean="0">
                                    <a:solidFill>
                                      <a:schemeClr val="bg1">
                                        <a:lumMod val="50000"/>
                                        <a:lumOff val="50000"/>
                                      </a:schemeClr>
                                    </a:solidFill>
                                    <a:latin typeface="Cambria Math" panose="02040503050406030204" pitchFamily="18" charset="0"/>
                                  </a:rPr>
                                </m:ctrlPr>
                              </m:accPr>
                              <m:e>
                                <m:r>
                                  <a:rPr lang="en-AU" b="0" i="1" smtClean="0">
                                    <a:solidFill>
                                      <a:schemeClr val="bg1">
                                        <a:lumMod val="50000"/>
                                        <a:lumOff val="50000"/>
                                      </a:schemeClr>
                                    </a:solidFill>
                                    <a:latin typeface="Cambria Math" panose="02040503050406030204" pitchFamily="18" charset="0"/>
                                  </a:rPr>
                                  <m:t>𝑥</m:t>
                                </m:r>
                              </m:e>
                            </m:acc>
                          </m:e>
                        </m:mr>
                      </m:m>
                    </m:oMath>
                  </m:oMathPara>
                </a14:m>
                <a:endParaRPr lang="en-AU" dirty="0"/>
              </a:p>
            </p:txBody>
          </p:sp>
        </mc:Choice>
        <mc:Fallback xmlns="">
          <p:sp>
            <p:nvSpPr>
              <p:cNvPr id="15" name="TextBox 14">
                <a:extLst>
                  <a:ext uri="{FF2B5EF4-FFF2-40B4-BE49-F238E27FC236}">
                    <a16:creationId xmlns:a16="http://schemas.microsoft.com/office/drawing/2014/main" id="{BE9C4B05-5711-49C2-9CB3-F96211AEE549}"/>
                  </a:ext>
                </a:extLst>
              </p:cNvPr>
              <p:cNvSpPr txBox="1">
                <a:spLocks noRot="1" noChangeAspect="1" noMove="1" noResize="1" noEditPoints="1" noAdjustHandles="1" noChangeArrowheads="1" noChangeShapeType="1" noTextEdit="1"/>
              </p:cNvSpPr>
              <p:nvPr/>
            </p:nvSpPr>
            <p:spPr>
              <a:xfrm>
                <a:off x="1329814" y="3145404"/>
                <a:ext cx="1480499" cy="369332"/>
              </a:xfrm>
              <a:prstGeom prst="rect">
                <a:avLst/>
              </a:prstGeom>
              <a:blipFill>
                <a:blip r:embed="rId3"/>
                <a:stretch>
                  <a:fillRect r="-1399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C914B27-958A-48C5-BC5E-98D7803B59A2}"/>
                  </a:ext>
                </a:extLst>
              </p:cNvPr>
              <p:cNvSpPr txBox="1"/>
              <p:nvPr/>
            </p:nvSpPr>
            <p:spPr>
              <a:xfrm>
                <a:off x="494958" y="3497958"/>
                <a:ext cx="1480499" cy="563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AU" i="1">
                              <a:solidFill>
                                <a:srgbClr val="7F7F7F"/>
                              </a:solidFill>
                              <a:latin typeface="Cambria Math" panose="02040503050406030204" pitchFamily="18" charset="0"/>
                            </a:rPr>
                          </m:ctrlPr>
                        </m:mPr>
                        <m:mr>
                          <m:e>
                            <m:sSub>
                              <m:sSubPr>
                                <m:ctrlPr>
                                  <a:rPr lang="en-AU" i="1">
                                    <a:solidFill>
                                      <a:srgbClr val="7F7F7F"/>
                                    </a:solidFill>
                                    <a:latin typeface="Cambria Math" panose="02040503050406030204" pitchFamily="18" charset="0"/>
                                  </a:rPr>
                                </m:ctrlPr>
                              </m:sSubPr>
                              <m:e>
                                <m:r>
                                  <a:rPr lang="en-AU" i="1">
                                    <a:solidFill>
                                      <a:srgbClr val="7F7F7F"/>
                                    </a:solidFill>
                                    <a:latin typeface="Cambria Math" panose="02040503050406030204" pitchFamily="18" charset="0"/>
                                  </a:rPr>
                                  <m:t>𝑥</m:t>
                                </m:r>
                              </m:e>
                              <m:sub>
                                <m:r>
                                  <a:rPr lang="en-AU" i="1">
                                    <a:solidFill>
                                      <a:srgbClr val="7F7F7F"/>
                                    </a:solidFill>
                                    <a:latin typeface="Cambria Math" panose="02040503050406030204" pitchFamily="18" charset="0"/>
                                  </a:rPr>
                                  <m:t>𝑡</m:t>
                                </m:r>
                              </m:sub>
                            </m:sSub>
                          </m:e>
                        </m:mr>
                        <m:mr>
                          <m:e>
                            <m:sSub>
                              <m:sSubPr>
                                <m:ctrlPr>
                                  <a:rPr lang="en-AU" i="1">
                                    <a:solidFill>
                                      <a:srgbClr val="7F7F7F"/>
                                    </a:solidFill>
                                    <a:latin typeface="Cambria Math" panose="02040503050406030204" pitchFamily="18" charset="0"/>
                                  </a:rPr>
                                </m:ctrlPr>
                              </m:sSubPr>
                              <m:e>
                                <m:acc>
                                  <m:accPr>
                                    <m:chr m:val="̈"/>
                                    <m:ctrlPr>
                                      <a:rPr lang="en-AU" i="1">
                                        <a:solidFill>
                                          <a:srgbClr val="7F7F7F"/>
                                        </a:solidFill>
                                        <a:latin typeface="Cambria Math" panose="02040503050406030204" pitchFamily="18" charset="0"/>
                                      </a:rPr>
                                    </m:ctrlPr>
                                  </m:accPr>
                                  <m:e>
                                    <m:r>
                                      <a:rPr lang="en-AU" i="1">
                                        <a:solidFill>
                                          <a:srgbClr val="7F7F7F"/>
                                        </a:solidFill>
                                        <a:latin typeface="Cambria Math" panose="02040503050406030204" pitchFamily="18" charset="0"/>
                                      </a:rPr>
                                      <m:t>𝑥</m:t>
                                    </m:r>
                                  </m:e>
                                </m:acc>
                              </m:e>
                              <m:sub>
                                <m:r>
                                  <a:rPr lang="en-AU" i="1">
                                    <a:solidFill>
                                      <a:srgbClr val="7F7F7F"/>
                                    </a:solidFill>
                                    <a:latin typeface="Cambria Math" panose="02040503050406030204" pitchFamily="18" charset="0"/>
                                  </a:rPr>
                                  <m:t>𝑡</m:t>
                                </m:r>
                              </m:sub>
                            </m:sSub>
                          </m:e>
                        </m:mr>
                      </m:m>
                    </m:oMath>
                  </m:oMathPara>
                </a14:m>
                <a:endParaRPr lang="en-AU" dirty="0"/>
              </a:p>
            </p:txBody>
          </p:sp>
        </mc:Choice>
        <mc:Fallback xmlns="">
          <p:sp>
            <p:nvSpPr>
              <p:cNvPr id="17" name="TextBox 16">
                <a:extLst>
                  <a:ext uri="{FF2B5EF4-FFF2-40B4-BE49-F238E27FC236}">
                    <a16:creationId xmlns:a16="http://schemas.microsoft.com/office/drawing/2014/main" id="{7C914B27-958A-48C5-BC5E-98D7803B59A2}"/>
                  </a:ext>
                </a:extLst>
              </p:cNvPr>
              <p:cNvSpPr txBox="1">
                <a:spLocks noRot="1" noChangeAspect="1" noMove="1" noResize="1" noEditPoints="1" noAdjustHandles="1" noChangeArrowheads="1" noChangeShapeType="1" noTextEdit="1"/>
              </p:cNvSpPr>
              <p:nvPr/>
            </p:nvSpPr>
            <p:spPr>
              <a:xfrm>
                <a:off x="494958" y="3497958"/>
                <a:ext cx="1480499" cy="563359"/>
              </a:xfrm>
              <a:prstGeom prst="rect">
                <a:avLst/>
              </a:prstGeom>
              <a:blipFill>
                <a:blip r:embed="rId4"/>
                <a:stretch>
                  <a:fillRect/>
                </a:stretch>
              </a:blipFill>
            </p:spPr>
            <p:txBody>
              <a:bodyPr/>
              <a:lstStyle/>
              <a:p>
                <a:r>
                  <a:rPr lang="en-AU">
                    <a:noFill/>
                  </a:rPr>
                  <a:t> </a:t>
                </a:r>
              </a:p>
            </p:txBody>
          </p:sp>
        </mc:Fallback>
      </mc:AlternateContent>
      <p:grpSp>
        <p:nvGrpSpPr>
          <p:cNvPr id="18" name="Group 17">
            <a:extLst>
              <a:ext uri="{FF2B5EF4-FFF2-40B4-BE49-F238E27FC236}">
                <a16:creationId xmlns:a16="http://schemas.microsoft.com/office/drawing/2014/main" id="{C17A26FC-44DC-4C98-929D-E93509FC6E47}"/>
              </a:ext>
            </a:extLst>
          </p:cNvPr>
          <p:cNvGrpSpPr/>
          <p:nvPr/>
        </p:nvGrpSpPr>
        <p:grpSpPr>
          <a:xfrm>
            <a:off x="2810313" y="3212709"/>
            <a:ext cx="6760565" cy="1062535"/>
            <a:chOff x="3020036" y="3133098"/>
            <a:chExt cx="6760565" cy="1062535"/>
          </a:xfrm>
        </p:grpSpPr>
        <p:cxnSp>
          <p:nvCxnSpPr>
            <p:cNvPr id="19" name="Straight Arrow Connector 18">
              <a:extLst>
                <a:ext uri="{FF2B5EF4-FFF2-40B4-BE49-F238E27FC236}">
                  <a16:creationId xmlns:a16="http://schemas.microsoft.com/office/drawing/2014/main" id="{ECF5543D-AA77-4203-8BC1-59EB28FFB72B}"/>
                </a:ext>
              </a:extLst>
            </p:cNvPr>
            <p:cNvCxnSpPr>
              <a:cxnSpLocks/>
            </p:cNvCxnSpPr>
            <p:nvPr/>
          </p:nvCxnSpPr>
          <p:spPr>
            <a:xfrm flipH="1">
              <a:off x="3020036" y="3607266"/>
              <a:ext cx="107439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2213807-233A-4F65-82CD-96A474DAAD16}"/>
                    </a:ext>
                  </a:extLst>
                </p:cNvPr>
                <p:cNvSpPr txBox="1"/>
                <p:nvPr/>
              </p:nvSpPr>
              <p:spPr>
                <a:xfrm>
                  <a:off x="4094429" y="3133098"/>
                  <a:ext cx="5686172" cy="1062535"/>
                </a:xfrm>
                <a:prstGeom prst="rect">
                  <a:avLst/>
                </a:prstGeom>
                <a:noFill/>
              </p:spPr>
              <p:txBody>
                <a:bodyPr wrap="none" rtlCol="0">
                  <a:spAutoFit/>
                </a:bodyPr>
                <a:lstStyle/>
                <a:p>
                  <a:r>
                    <a:rPr lang="en-AU" dirty="0"/>
                    <a:t>This matrix is denoted as “C” in the lecture slides</a:t>
                  </a:r>
                  <a:br>
                    <a:rPr lang="en-AU" dirty="0"/>
                  </a:br>
                  <a:r>
                    <a:rPr lang="en-AU" dirty="0"/>
                    <a:t>however many other people may denote this as “H”.</a:t>
                  </a:r>
                </a:p>
                <a:p>
                  <a:r>
                    <a:rPr lang="en-AU" dirty="0"/>
                    <a:t>For extended Kalman it is calculated as </a:t>
                  </a:r>
                  <a14:m>
                    <m:oMath xmlns:m="http://schemas.openxmlformats.org/officeDocument/2006/math">
                      <m:r>
                        <a:rPr lang="en-AU" b="0" i="1" smtClean="0">
                          <a:latin typeface="Cambria Math" panose="02040503050406030204" pitchFamily="18" charset="0"/>
                        </a:rPr>
                        <m:t>𝐻</m:t>
                      </m:r>
                      <m:r>
                        <a:rPr lang="en-AU" b="0" i="1" smtClean="0">
                          <a:latin typeface="Cambria Math" panose="02040503050406030204" pitchFamily="18" charset="0"/>
                        </a:rPr>
                        <m:t>= </m:t>
                      </m:r>
                      <m:f>
                        <m:fPr>
                          <m:ctrlPr>
                            <a:rPr lang="en-AU" b="0" i="1" smtClean="0">
                              <a:latin typeface="Cambria Math" panose="02040503050406030204" pitchFamily="18" charset="0"/>
                            </a:rPr>
                          </m:ctrlPr>
                        </m:fPr>
                        <m:num>
                          <m:r>
                            <a:rPr lang="en-AU" b="0" i="1" smtClean="0">
                              <a:latin typeface="Cambria Math" panose="02040503050406030204" pitchFamily="18" charset="0"/>
                            </a:rPr>
                            <m:t>𝑑h</m:t>
                          </m:r>
                        </m:num>
                        <m:den>
                          <m:r>
                            <a:rPr lang="en-AU" b="0" i="1" smtClean="0">
                              <a:latin typeface="Cambria Math" panose="02040503050406030204" pitchFamily="18" charset="0"/>
                            </a:rPr>
                            <m:t>𝑑𝑥</m:t>
                          </m:r>
                        </m:den>
                      </m:f>
                    </m:oMath>
                  </a14:m>
                  <a:endParaRPr lang="en-AU" dirty="0"/>
                </a:p>
              </p:txBody>
            </p:sp>
          </mc:Choice>
          <mc:Fallback xmlns="">
            <p:sp>
              <p:nvSpPr>
                <p:cNvPr id="23" name="TextBox 22">
                  <a:extLst>
                    <a:ext uri="{FF2B5EF4-FFF2-40B4-BE49-F238E27FC236}">
                      <a16:creationId xmlns:a16="http://schemas.microsoft.com/office/drawing/2014/main" id="{92213807-233A-4F65-82CD-96A474DAAD16}"/>
                    </a:ext>
                  </a:extLst>
                </p:cNvPr>
                <p:cNvSpPr txBox="1">
                  <a:spLocks noRot="1" noChangeAspect="1" noMove="1" noResize="1" noEditPoints="1" noAdjustHandles="1" noChangeArrowheads="1" noChangeShapeType="1" noTextEdit="1"/>
                </p:cNvSpPr>
                <p:nvPr/>
              </p:nvSpPr>
              <p:spPr>
                <a:xfrm>
                  <a:off x="4094429" y="3133098"/>
                  <a:ext cx="5686172" cy="1062535"/>
                </a:xfrm>
                <a:prstGeom prst="rect">
                  <a:avLst/>
                </a:prstGeom>
                <a:blipFill>
                  <a:blip r:embed="rId5"/>
                  <a:stretch>
                    <a:fillRect l="-857" t="-2874" r="-214" b="-575"/>
                  </a:stretch>
                </a:blipFill>
              </p:spPr>
              <p:txBody>
                <a:bodyPr/>
                <a:lstStyle/>
                <a:p>
                  <a:r>
                    <a:rPr lang="en-AU">
                      <a:noFill/>
                    </a:rPr>
                    <a:t> </a:t>
                  </a:r>
                </a:p>
              </p:txBody>
            </p:sp>
          </mc:Fallback>
        </mc:AlternateContent>
      </p:grpSp>
      <p:cxnSp>
        <p:nvCxnSpPr>
          <p:cNvPr id="7" name="Connector: Elbow 6">
            <a:extLst>
              <a:ext uri="{FF2B5EF4-FFF2-40B4-BE49-F238E27FC236}">
                <a16:creationId xmlns:a16="http://schemas.microsoft.com/office/drawing/2014/main" id="{A5AD35A5-018C-4F23-BE91-865ACB93B4AF}"/>
              </a:ext>
            </a:extLst>
          </p:cNvPr>
          <p:cNvCxnSpPr/>
          <p:nvPr/>
        </p:nvCxnSpPr>
        <p:spPr>
          <a:xfrm rot="10800000">
            <a:off x="4244830" y="4962876"/>
            <a:ext cx="1073791" cy="159391"/>
          </a:xfrm>
          <a:prstGeom prst="bentConnector3">
            <a:avLst>
              <a:gd name="adj1" fmla="val 9988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BF8357E-F93D-4C71-A77E-26BF6DAC84F9}"/>
                  </a:ext>
                </a:extLst>
              </p:cNvPr>
              <p:cNvSpPr txBox="1"/>
              <p:nvPr/>
            </p:nvSpPr>
            <p:spPr>
              <a:xfrm>
                <a:off x="5440541" y="4745056"/>
                <a:ext cx="6629539" cy="693973"/>
              </a:xfrm>
              <a:prstGeom prst="rect">
                <a:avLst/>
              </a:prstGeom>
              <a:noFill/>
            </p:spPr>
            <p:txBody>
              <a:bodyPr wrap="square" rtlCol="0">
                <a:spAutoFit/>
              </a:bodyPr>
              <a:lstStyle/>
              <a:p>
                <a:r>
                  <a:rPr lang="en-AU" dirty="0"/>
                  <a:t>This matrix represents your uncertainty in the observation</a:t>
                </a:r>
              </a:p>
              <a:p>
                <a:r>
                  <a:rPr lang="en-AU" dirty="0"/>
                  <a:t>and is normally tuned. “</a:t>
                </a:r>
                <a14:m>
                  <m:oMath xmlns:m="http://schemas.openxmlformats.org/officeDocument/2006/math">
                    <m:r>
                      <a:rPr lang="en-AU" i="1">
                        <a:latin typeface="Cambria Math" panose="02040503050406030204" pitchFamily="18" charset="0"/>
                      </a:rPr>
                      <m:t>𝐶</m:t>
                    </m:r>
                    <m:sSub>
                      <m:sSubPr>
                        <m:ctrlPr>
                          <a:rPr lang="en-AU" i="1">
                            <a:latin typeface="Cambria Math" panose="02040503050406030204" pitchFamily="18" charset="0"/>
                          </a:rPr>
                        </m:ctrlPr>
                      </m:sSubPr>
                      <m:e>
                        <m:acc>
                          <m:accPr>
                            <m:chr m:val="̅"/>
                            <m:ctrlPr>
                              <a:rPr lang="en-AU" i="1">
                                <a:latin typeface="Cambria Math" panose="02040503050406030204" pitchFamily="18" charset="0"/>
                              </a:rPr>
                            </m:ctrlPr>
                          </m:accPr>
                          <m:e>
                            <m:nary>
                              <m:naryPr>
                                <m:chr m:val="∑"/>
                                <m:subHide m:val="on"/>
                                <m:supHide m:val="on"/>
                                <m:ctrlPr>
                                  <a:rPr lang="en-AU" i="1">
                                    <a:latin typeface="Cambria Math" panose="02040503050406030204" pitchFamily="18" charset="0"/>
                                  </a:rPr>
                                </m:ctrlPr>
                              </m:naryPr>
                              <m:sub/>
                              <m:sup/>
                              <m:e>
                                <m:r>
                                  <a:rPr lang="en-AU" i="1">
                                    <a:latin typeface="Cambria Math" panose="02040503050406030204" pitchFamily="18" charset="0"/>
                                  </a:rPr>
                                  <m:t> </m:t>
                                </m:r>
                              </m:e>
                            </m:nary>
                          </m:e>
                        </m:acc>
                      </m:e>
                      <m:sub>
                        <m:r>
                          <a:rPr lang="en-AU" i="1">
                            <a:latin typeface="Cambria Math" panose="02040503050406030204" pitchFamily="18" charset="0"/>
                          </a:rPr>
                          <m:t>𝐾</m:t>
                        </m:r>
                      </m:sub>
                    </m:sSub>
                    <m:sSup>
                      <m:sSupPr>
                        <m:ctrlPr>
                          <a:rPr lang="en-AU" i="1">
                            <a:latin typeface="Cambria Math" panose="02040503050406030204" pitchFamily="18" charset="0"/>
                          </a:rPr>
                        </m:ctrlPr>
                      </m:sSupPr>
                      <m:e>
                        <m:r>
                          <a:rPr lang="en-AU" i="1">
                            <a:latin typeface="Cambria Math" panose="02040503050406030204" pitchFamily="18" charset="0"/>
                          </a:rPr>
                          <m:t>𝐶</m:t>
                        </m:r>
                      </m:e>
                      <m:sup>
                        <m:r>
                          <a:rPr lang="en-AU" i="1">
                            <a:latin typeface="Cambria Math" panose="02040503050406030204" pitchFamily="18" charset="0"/>
                          </a:rPr>
                          <m:t>𝑇</m:t>
                        </m:r>
                      </m:sup>
                    </m:sSup>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m:t>
                        </m:r>
                      </m:e>
                      <m:sub>
                        <m:r>
                          <a:rPr lang="en-AU" i="1">
                            <a:latin typeface="Cambria Math" panose="02040503050406030204" pitchFamily="18" charset="0"/>
                          </a:rPr>
                          <m:t>𝑅</m:t>
                        </m:r>
                      </m:sub>
                    </m:sSub>
                  </m:oMath>
                </a14:m>
                <a:r>
                  <a:rPr lang="en-AU" dirty="0"/>
                  <a:t>” is also denoted as “S”</a:t>
                </a:r>
              </a:p>
            </p:txBody>
          </p:sp>
        </mc:Choice>
        <mc:Fallback xmlns="">
          <p:sp>
            <p:nvSpPr>
              <p:cNvPr id="26" name="TextBox 25">
                <a:extLst>
                  <a:ext uri="{FF2B5EF4-FFF2-40B4-BE49-F238E27FC236}">
                    <a16:creationId xmlns:a16="http://schemas.microsoft.com/office/drawing/2014/main" id="{3BF8357E-F93D-4C71-A77E-26BF6DAC84F9}"/>
                  </a:ext>
                </a:extLst>
              </p:cNvPr>
              <p:cNvSpPr txBox="1">
                <a:spLocks noRot="1" noChangeAspect="1" noMove="1" noResize="1" noEditPoints="1" noAdjustHandles="1" noChangeArrowheads="1" noChangeShapeType="1" noTextEdit="1"/>
              </p:cNvSpPr>
              <p:nvPr/>
            </p:nvSpPr>
            <p:spPr>
              <a:xfrm>
                <a:off x="5440541" y="4745056"/>
                <a:ext cx="6629539" cy="693973"/>
              </a:xfrm>
              <a:prstGeom prst="rect">
                <a:avLst/>
              </a:prstGeom>
              <a:blipFill>
                <a:blip r:embed="rId6"/>
                <a:stretch>
                  <a:fillRect l="-735" t="-21053" b="-94737"/>
                </a:stretch>
              </a:blipFill>
            </p:spPr>
            <p:txBody>
              <a:bodyPr/>
              <a:lstStyle/>
              <a:p>
                <a:r>
                  <a:rPr lang="en-US">
                    <a:noFill/>
                  </a:rPr>
                  <a:t> </a:t>
                </a:r>
              </a:p>
            </p:txBody>
          </p:sp>
        </mc:Fallback>
      </mc:AlternateContent>
      <p:cxnSp>
        <p:nvCxnSpPr>
          <p:cNvPr id="28" name="Connector: Elbow 27">
            <a:extLst>
              <a:ext uri="{FF2B5EF4-FFF2-40B4-BE49-F238E27FC236}">
                <a16:creationId xmlns:a16="http://schemas.microsoft.com/office/drawing/2014/main" id="{6B987F57-FE92-4825-9F04-003C4870F1C3}"/>
              </a:ext>
            </a:extLst>
          </p:cNvPr>
          <p:cNvCxnSpPr/>
          <p:nvPr/>
        </p:nvCxnSpPr>
        <p:spPr>
          <a:xfrm rot="10800000">
            <a:off x="2865610" y="5839735"/>
            <a:ext cx="1073791" cy="159391"/>
          </a:xfrm>
          <a:prstGeom prst="bentConnector3">
            <a:avLst>
              <a:gd name="adj1" fmla="val 9988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833729-A60F-464E-84BD-F2DFD503C287}"/>
              </a:ext>
            </a:extLst>
          </p:cNvPr>
          <p:cNvSpPr txBox="1"/>
          <p:nvPr/>
        </p:nvSpPr>
        <p:spPr>
          <a:xfrm>
            <a:off x="3939401" y="5485601"/>
            <a:ext cx="6629539" cy="646331"/>
          </a:xfrm>
          <a:prstGeom prst="rect">
            <a:avLst/>
          </a:prstGeom>
          <a:noFill/>
        </p:spPr>
        <p:txBody>
          <a:bodyPr wrap="square" rtlCol="0">
            <a:spAutoFit/>
          </a:bodyPr>
          <a:lstStyle/>
          <a:p>
            <a:r>
              <a:rPr lang="en-AU" dirty="0"/>
              <a:t>Is the Kalman gain and it acts as a step size as to how much you should update your states based on an observation</a:t>
            </a:r>
          </a:p>
        </p:txBody>
      </p:sp>
      <p:grpSp>
        <p:nvGrpSpPr>
          <p:cNvPr id="13" name="Group 12">
            <a:extLst>
              <a:ext uri="{FF2B5EF4-FFF2-40B4-BE49-F238E27FC236}">
                <a16:creationId xmlns:a16="http://schemas.microsoft.com/office/drawing/2014/main" id="{05079731-5C13-4CF9-901A-6E5977289B01}"/>
              </a:ext>
            </a:extLst>
          </p:cNvPr>
          <p:cNvGrpSpPr/>
          <p:nvPr/>
        </p:nvGrpSpPr>
        <p:grpSpPr>
          <a:xfrm>
            <a:off x="4244829" y="1542568"/>
            <a:ext cx="7487383" cy="1200329"/>
            <a:chOff x="3208462" y="3133098"/>
            <a:chExt cx="7298957" cy="1200329"/>
          </a:xfrm>
        </p:grpSpPr>
        <p:cxnSp>
          <p:nvCxnSpPr>
            <p:cNvPr id="14" name="Straight Arrow Connector 13">
              <a:extLst>
                <a:ext uri="{FF2B5EF4-FFF2-40B4-BE49-F238E27FC236}">
                  <a16:creationId xmlns:a16="http://schemas.microsoft.com/office/drawing/2014/main" id="{074F2E43-3510-4E13-A3DE-F4C20FF0617B}"/>
                </a:ext>
              </a:extLst>
            </p:cNvPr>
            <p:cNvCxnSpPr>
              <a:cxnSpLocks/>
            </p:cNvCxnSpPr>
            <p:nvPr/>
          </p:nvCxnSpPr>
          <p:spPr>
            <a:xfrm flipH="1">
              <a:off x="3208462" y="3598717"/>
              <a:ext cx="6694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AC424F-E94A-41AE-829E-360987885526}"/>
                    </a:ext>
                  </a:extLst>
                </p:cNvPr>
                <p:cNvSpPr txBox="1"/>
                <p:nvPr/>
              </p:nvSpPr>
              <p:spPr>
                <a:xfrm>
                  <a:off x="3877880" y="3133098"/>
                  <a:ext cx="6629539" cy="1200329"/>
                </a:xfrm>
                <a:prstGeom prst="rect">
                  <a:avLst/>
                </a:prstGeom>
                <a:noFill/>
              </p:spPr>
              <p:txBody>
                <a:bodyPr wrap="square" rtlCol="0">
                  <a:spAutoFit/>
                </a:bodyPr>
                <a:lstStyle/>
                <a:p>
                  <a:r>
                    <a:rPr lang="en-AU" dirty="0"/>
                    <a:t>The error term Y is more generally denoted as</a:t>
                  </a:r>
                  <a14:m>
                    <m:oMath xmlns:m="http://schemas.openxmlformats.org/officeDocument/2006/math">
                      <m:r>
                        <a:rPr lang="en-AU" b="0" i="0" smtClean="0">
                          <a:latin typeface="Cambria Math" panose="02040503050406030204" pitchFamily="18" charset="0"/>
                        </a:rPr>
                        <m:t> </m:t>
                      </m:r>
                      <m:r>
                        <a:rPr lang="en-AU" b="0" i="1" smtClean="0">
                          <a:latin typeface="Cambria Math" panose="02040503050406030204" pitchFamily="18" charset="0"/>
                        </a:rPr>
                        <m:t>𝑌</m:t>
                      </m:r>
                      <m:r>
                        <a:rPr lang="en-AU" b="0" i="1" smtClean="0">
                          <a:latin typeface="Cambria Math" panose="02040503050406030204" pitchFamily="18" charset="0"/>
                        </a:rPr>
                        <m:t>=</m:t>
                      </m:r>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h</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AU" dirty="0"/>
                    <a:t> where z is the sensor measurement and h( ) is a function that allows you to compare the state with the sensor measurement </a:t>
                  </a:r>
                </a:p>
              </p:txBody>
            </p:sp>
          </mc:Choice>
          <mc:Fallback xmlns="">
            <p:sp>
              <p:nvSpPr>
                <p:cNvPr id="16" name="TextBox 15">
                  <a:extLst>
                    <a:ext uri="{FF2B5EF4-FFF2-40B4-BE49-F238E27FC236}">
                      <a16:creationId xmlns:a16="http://schemas.microsoft.com/office/drawing/2014/main" id="{37AC424F-E94A-41AE-829E-360987885526}"/>
                    </a:ext>
                  </a:extLst>
                </p:cNvPr>
                <p:cNvSpPr txBox="1">
                  <a:spLocks noRot="1" noChangeAspect="1" noMove="1" noResize="1" noEditPoints="1" noAdjustHandles="1" noChangeArrowheads="1" noChangeShapeType="1" noTextEdit="1"/>
                </p:cNvSpPr>
                <p:nvPr/>
              </p:nvSpPr>
              <p:spPr>
                <a:xfrm>
                  <a:off x="3877880" y="3133098"/>
                  <a:ext cx="6629539" cy="1200329"/>
                </a:xfrm>
                <a:prstGeom prst="rect">
                  <a:avLst/>
                </a:prstGeom>
                <a:blipFill>
                  <a:blip r:embed="rId7"/>
                  <a:stretch>
                    <a:fillRect l="-806" t="-2538" r="-448"/>
                  </a:stretch>
                </a:blipFill>
              </p:spPr>
              <p:txBody>
                <a:bodyPr/>
                <a:lstStyle/>
                <a:p>
                  <a:r>
                    <a:rPr lang="en-AU">
                      <a:noFill/>
                    </a:rPr>
                    <a:t> </a:t>
                  </a:r>
                </a:p>
              </p:txBody>
            </p:sp>
          </mc:Fallback>
        </mc:AlternateContent>
      </p:grpSp>
      <p:cxnSp>
        <p:nvCxnSpPr>
          <p:cNvPr id="2" name="Straight Arrow Connector 1">
            <a:extLst>
              <a:ext uri="{FF2B5EF4-FFF2-40B4-BE49-F238E27FC236}">
                <a16:creationId xmlns:a16="http://schemas.microsoft.com/office/drawing/2014/main" id="{C607292A-6DCF-EC7F-087B-AC51158A4386}"/>
              </a:ext>
            </a:extLst>
          </p:cNvPr>
          <p:cNvCxnSpPr>
            <a:cxnSpLocks/>
          </p:cNvCxnSpPr>
          <p:nvPr/>
        </p:nvCxnSpPr>
        <p:spPr>
          <a:xfrm flipH="1">
            <a:off x="9118640" y="3992680"/>
            <a:ext cx="6867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E92BB6-BF76-FE03-72E8-CD1824F1BEFD}"/>
                  </a:ext>
                </a:extLst>
              </p:cNvPr>
              <p:cNvSpPr txBox="1"/>
              <p:nvPr/>
            </p:nvSpPr>
            <p:spPr>
              <a:xfrm>
                <a:off x="9805341" y="3623348"/>
                <a:ext cx="2264739" cy="738664"/>
              </a:xfrm>
              <a:prstGeom prst="rect">
                <a:avLst/>
              </a:prstGeom>
              <a:noFill/>
            </p:spPr>
            <p:txBody>
              <a:bodyPr wrap="square" rtlCol="0">
                <a:spAutoFit/>
              </a:bodyPr>
              <a:lstStyle/>
              <a:p>
                <a:r>
                  <a:rPr lang="en-AU" sz="1050" dirty="0"/>
                  <a:t>This is why we multiply the Jacobian of the error by -1 because we took the derivative of  </a:t>
                </a:r>
                <a14:m>
                  <m:oMath xmlns:m="http://schemas.openxmlformats.org/officeDocument/2006/math">
                    <m:r>
                      <a:rPr lang="en-AU" sz="1050" b="0" i="1" smtClean="0">
                        <a:latin typeface="Cambria Math" panose="02040503050406030204" pitchFamily="18" charset="0"/>
                      </a:rPr>
                      <m:t>𝑌</m:t>
                    </m:r>
                    <m:r>
                      <a:rPr lang="en-AU" sz="1050" b="0" i="1" smtClean="0">
                        <a:latin typeface="Cambria Math" panose="02040503050406030204" pitchFamily="18" charset="0"/>
                      </a:rPr>
                      <m:t>=</m:t>
                    </m:r>
                    <m:r>
                      <a:rPr lang="en-AU" sz="1050" b="0" i="1" smtClean="0">
                        <a:latin typeface="Cambria Math" panose="02040503050406030204" pitchFamily="18" charset="0"/>
                      </a:rPr>
                      <m:t>𝑧</m:t>
                    </m:r>
                    <m:r>
                      <a:rPr lang="en-AU" sz="1050" b="0" i="1" smtClean="0">
                        <a:latin typeface="Cambria Math" panose="02040503050406030204" pitchFamily="18" charset="0"/>
                      </a:rPr>
                      <m:t>−</m:t>
                    </m:r>
                    <m:r>
                      <a:rPr lang="en-AU" sz="1050" b="0" i="1" smtClean="0">
                        <a:latin typeface="Cambria Math" panose="02040503050406030204" pitchFamily="18" charset="0"/>
                      </a:rPr>
                      <m:t>h</m:t>
                    </m:r>
                    <m:r>
                      <a:rPr lang="en-AU" sz="1050" b="0" i="1" smtClean="0">
                        <a:latin typeface="Cambria Math" panose="02040503050406030204" pitchFamily="18" charset="0"/>
                      </a:rPr>
                      <m:t>(</m:t>
                    </m:r>
                    <m:r>
                      <a:rPr lang="en-AU" sz="1050" b="0" i="1" smtClean="0">
                        <a:latin typeface="Cambria Math" panose="02040503050406030204" pitchFamily="18" charset="0"/>
                      </a:rPr>
                      <m:t>𝑥</m:t>
                    </m:r>
                    <m:r>
                      <a:rPr lang="en-AU" sz="1050" b="0" i="1" smtClean="0">
                        <a:latin typeface="Cambria Math" panose="02040503050406030204" pitchFamily="18" charset="0"/>
                      </a:rPr>
                      <m:t>)</m:t>
                    </m:r>
                  </m:oMath>
                </a14:m>
                <a:r>
                  <a:rPr lang="en-AU" sz="1050" dirty="0"/>
                  <a:t>  instead</a:t>
                </a:r>
              </a:p>
            </p:txBody>
          </p:sp>
        </mc:Choice>
        <mc:Fallback xmlns="">
          <p:sp>
            <p:nvSpPr>
              <p:cNvPr id="4" name="TextBox 3">
                <a:extLst>
                  <a:ext uri="{FF2B5EF4-FFF2-40B4-BE49-F238E27FC236}">
                    <a16:creationId xmlns:a16="http://schemas.microsoft.com/office/drawing/2014/main" id="{D1E92BB6-BF76-FE03-72E8-CD1824F1BEFD}"/>
                  </a:ext>
                </a:extLst>
              </p:cNvPr>
              <p:cNvSpPr txBox="1">
                <a:spLocks noRot="1" noChangeAspect="1" noMove="1" noResize="1" noEditPoints="1" noAdjustHandles="1" noChangeArrowheads="1" noChangeShapeType="1" noTextEdit="1"/>
              </p:cNvSpPr>
              <p:nvPr/>
            </p:nvSpPr>
            <p:spPr>
              <a:xfrm>
                <a:off x="9805341" y="3623348"/>
                <a:ext cx="2264739" cy="738664"/>
              </a:xfrm>
              <a:prstGeom prst="rect">
                <a:avLst/>
              </a:prstGeom>
              <a:blipFill>
                <a:blip r:embed="rId8"/>
                <a:stretch>
                  <a:fillRect r="-806" b="-3279"/>
                </a:stretch>
              </a:blipFill>
            </p:spPr>
            <p:txBody>
              <a:bodyPr/>
              <a:lstStyle/>
              <a:p>
                <a:r>
                  <a:rPr lang="en-AU">
                    <a:noFill/>
                  </a:rPr>
                  <a:t> </a:t>
                </a:r>
              </a:p>
            </p:txBody>
          </p:sp>
        </mc:Fallback>
      </mc:AlternateContent>
    </p:spTree>
    <p:extLst>
      <p:ext uri="{BB962C8B-B14F-4D97-AF65-F5344CB8AC3E}">
        <p14:creationId xmlns:p14="http://schemas.microsoft.com/office/powerpoint/2010/main" val="3955583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20390"/>
            <a:ext cx="11713820" cy="830997"/>
          </a:xfrm>
          <a:prstGeom prst="rect">
            <a:avLst/>
          </a:prstGeom>
          <a:noFill/>
        </p:spPr>
        <p:txBody>
          <a:bodyPr wrap="square" rtlCol="0">
            <a:spAutoFit/>
          </a:bodyPr>
          <a:lstStyle/>
          <a:p>
            <a:pPr algn="ctr"/>
            <a:r>
              <a:rPr lang="en-AU" sz="4800" dirty="0"/>
              <a:t>Extended Kalman filter example</a:t>
            </a:r>
          </a:p>
        </p:txBody>
      </p:sp>
      <p:sp>
        <p:nvSpPr>
          <p:cNvPr id="51" name="TextBox 50">
            <a:extLst>
              <a:ext uri="{FF2B5EF4-FFF2-40B4-BE49-F238E27FC236}">
                <a16:creationId xmlns:a16="http://schemas.microsoft.com/office/drawing/2014/main" id="{23C81F35-1469-4804-9BCB-5A04321DD9C5}"/>
              </a:ext>
            </a:extLst>
          </p:cNvPr>
          <p:cNvSpPr txBox="1"/>
          <p:nvPr/>
        </p:nvSpPr>
        <p:spPr>
          <a:xfrm>
            <a:off x="478180" y="709463"/>
            <a:ext cx="11713820" cy="1323439"/>
          </a:xfrm>
          <a:prstGeom prst="rect">
            <a:avLst/>
          </a:prstGeom>
          <a:noFill/>
        </p:spPr>
        <p:txBody>
          <a:bodyPr wrap="square" rtlCol="0">
            <a:spAutoFit/>
          </a:bodyPr>
          <a:lstStyle/>
          <a:p>
            <a:r>
              <a:rPr lang="en-AU" sz="2000" dirty="0"/>
              <a:t>Here is an example of why we should use a Kalman filter to fuse sensor readings with a dynamic model compared to other simpler and naïve approaches.</a:t>
            </a:r>
          </a:p>
          <a:p>
            <a:endParaRPr lang="en-AU" sz="2000" dirty="0"/>
          </a:p>
          <a:p>
            <a:endParaRPr lang="en-AU" sz="2000" dirty="0"/>
          </a:p>
        </p:txBody>
      </p:sp>
      <p:pic>
        <p:nvPicPr>
          <p:cNvPr id="2" name="KalmanFilter">
            <a:hlinkClick r:id="" action="ppaction://media"/>
            <a:extLst>
              <a:ext uri="{FF2B5EF4-FFF2-40B4-BE49-F238E27FC236}">
                <a16:creationId xmlns:a16="http://schemas.microsoft.com/office/drawing/2014/main" id="{FDAB1437-C76D-F3EE-08F8-82EBAD7E4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065" b="3289"/>
          <a:stretch/>
        </p:blipFill>
        <p:spPr>
          <a:xfrm>
            <a:off x="1347857" y="1457739"/>
            <a:ext cx="9934665" cy="5121389"/>
          </a:xfrm>
          <a:prstGeom prst="rect">
            <a:avLst/>
          </a:prstGeom>
        </p:spPr>
      </p:pic>
    </p:spTree>
    <p:extLst>
      <p:ext uri="{BB962C8B-B14F-4D97-AF65-F5344CB8AC3E}">
        <p14:creationId xmlns:p14="http://schemas.microsoft.com/office/powerpoint/2010/main" val="245357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12611"/>
            <a:ext cx="11336318" cy="4801314"/>
          </a:xfrm>
          <a:prstGeom prst="rect">
            <a:avLst/>
          </a:prstGeom>
          <a:noFill/>
        </p:spPr>
        <p:txBody>
          <a:bodyPr wrap="square" rtlCol="0">
            <a:spAutoFit/>
          </a:bodyPr>
          <a:lstStyle/>
          <a:p>
            <a:r>
              <a:rPr lang="en-AU" dirty="0"/>
              <a:t>Here is a list of additional things you may like to implement that may give you better performance</a:t>
            </a:r>
          </a:p>
          <a:p>
            <a:endParaRPr lang="en-AU" dirty="0"/>
          </a:p>
          <a:p>
            <a:r>
              <a:rPr lang="en-AU" dirty="0"/>
              <a:t>These recommendations are ranked on difficulty to implement and are not compulsory to use but serve as potential ideas if you’re looking to do better</a:t>
            </a:r>
          </a:p>
          <a:p>
            <a:endParaRPr lang="en-AU" dirty="0"/>
          </a:p>
          <a:p>
            <a:r>
              <a:rPr lang="en-AU" dirty="0"/>
              <a:t>There is no guarantee that by attempting these recommendations that you will definitely get better results, each of these recommendations have risks of failure and wasting time if not done correctly. </a:t>
            </a:r>
          </a:p>
          <a:p>
            <a:r>
              <a:rPr lang="en-AU" dirty="0"/>
              <a:t>It is also up to you to develop these on your own, as these are optional the demonstrators will not provide any code or give assistance except for high level discussions.  </a:t>
            </a:r>
          </a:p>
          <a:p>
            <a:endParaRPr lang="en-AU" dirty="0"/>
          </a:p>
          <a:p>
            <a:r>
              <a:rPr lang="en-AU" dirty="0"/>
              <a:t>You are strongly encouraged to attempt the “easy” difficulty recommendations as these are not only the easiest to implement but also offer the greatest performance increase.</a:t>
            </a:r>
          </a:p>
          <a:p>
            <a:endParaRPr lang="en-AU" dirty="0"/>
          </a:p>
          <a:p>
            <a:r>
              <a:rPr lang="en-AU" dirty="0"/>
              <a:t>You are also encouraged to be as creative as possible and think of your own improvements</a:t>
            </a:r>
          </a:p>
          <a:p>
            <a:r>
              <a:rPr lang="en-AU" dirty="0"/>
              <a:t>(However, don’t assume the arena layouts, such that markers will be placed in a grid world pattern, we have in the past placed markers in fractional positions </a:t>
            </a:r>
            <a:r>
              <a:rPr lang="en-AU" dirty="0" err="1"/>
              <a:t>eg</a:t>
            </a:r>
            <a:r>
              <a:rPr lang="en-AU" dirty="0"/>
              <a:t>: x=0.579513m)</a:t>
            </a:r>
          </a:p>
          <a:p>
            <a:endParaRPr lang="en-AU" dirty="0"/>
          </a:p>
        </p:txBody>
      </p:sp>
    </p:spTree>
    <p:extLst>
      <p:ext uri="{BB962C8B-B14F-4D97-AF65-F5344CB8AC3E}">
        <p14:creationId xmlns:p14="http://schemas.microsoft.com/office/powerpoint/2010/main" val="48861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5909310"/>
          </a:xfrm>
          <a:prstGeom prst="rect">
            <a:avLst/>
          </a:prstGeom>
          <a:noFill/>
        </p:spPr>
        <p:txBody>
          <a:bodyPr wrap="square" rtlCol="0">
            <a:spAutoFit/>
          </a:bodyPr>
          <a:lstStyle/>
          <a:p>
            <a:r>
              <a:rPr lang="en-AU" dirty="0"/>
              <a:t>- (Easy) Isolated Kalman predict and update step validation</a:t>
            </a:r>
          </a:p>
          <a:p>
            <a:r>
              <a:rPr lang="en-AU" dirty="0"/>
              <a:t>	To validate predict() function:	</a:t>
            </a:r>
          </a:p>
          <a:p>
            <a:r>
              <a:rPr lang="en-AU" dirty="0"/>
              <a:t>	* Place the robot in an empty arena with no markers</a:t>
            </a:r>
            <a:br>
              <a:rPr lang="en-AU" dirty="0"/>
            </a:br>
            <a:r>
              <a:rPr lang="en-AU" dirty="0"/>
              <a:t>	* Drive around the arena whilst printing out the </a:t>
            </a:r>
            <a:r>
              <a:rPr lang="en-AU" dirty="0" err="1"/>
              <a:t>ekf</a:t>
            </a:r>
            <a:r>
              <a:rPr lang="en-AU" dirty="0"/>
              <a:t> state [x, y, theta]</a:t>
            </a:r>
          </a:p>
          <a:p>
            <a:r>
              <a:rPr lang="en-AU" dirty="0"/>
              <a:t>	* Compare your printed state with that of the pose of your robot</a:t>
            </a:r>
            <a:br>
              <a:rPr lang="en-AU" dirty="0"/>
            </a:br>
            <a:r>
              <a:rPr lang="en-AU" dirty="0"/>
              <a:t>	* If there is a substantial difference, review code related to the predict() or modify wheel parameters</a:t>
            </a:r>
          </a:p>
          <a:p>
            <a:endParaRPr lang="en-AU" dirty="0"/>
          </a:p>
          <a:p>
            <a:r>
              <a:rPr lang="en-AU" dirty="0"/>
              <a:t>	To validate update() function:</a:t>
            </a:r>
          </a:p>
          <a:p>
            <a:r>
              <a:rPr lang="en-AU" dirty="0"/>
              <a:t>	* Place the robot at the origin with some markers visible in front of it </a:t>
            </a:r>
          </a:p>
          <a:p>
            <a:r>
              <a:rPr lang="en-AU" dirty="0"/>
              <a:t>	* Whilst at the origin, print out the marker’s position and compare to the true measurement</a:t>
            </a:r>
          </a:p>
          <a:p>
            <a:r>
              <a:rPr lang="en-AU" dirty="0"/>
              <a:t> 	* Drive around the markers whilst looking at them and print out the </a:t>
            </a:r>
            <a:r>
              <a:rPr lang="en-AU" dirty="0" err="1"/>
              <a:t>ekf</a:t>
            </a:r>
            <a:r>
              <a:rPr lang="en-AU" dirty="0"/>
              <a:t> state [x, y, theta]</a:t>
            </a:r>
          </a:p>
          <a:p>
            <a:r>
              <a:rPr lang="en-AU" dirty="0"/>
              <a:t>	* Compare your printed state with that of the true measurement</a:t>
            </a:r>
          </a:p>
          <a:p>
            <a:r>
              <a:rPr lang="en-AU" dirty="0"/>
              <a:t>	* If there is a substantial difference between the initial marker positions or the robot state, review 	code related to the update() or modify camera parameters</a:t>
            </a:r>
          </a:p>
          <a:p>
            <a:endParaRPr lang="en-AU" dirty="0"/>
          </a:p>
          <a:p>
            <a:r>
              <a:rPr lang="en-AU" dirty="0"/>
              <a:t>- (Easy) </a:t>
            </a:r>
            <a:r>
              <a:rPr lang="en-AU" dirty="0" err="1"/>
              <a:t>ArUco</a:t>
            </a:r>
            <a:r>
              <a:rPr lang="en-AU" dirty="0"/>
              <a:t> Marker ID checker</a:t>
            </a:r>
          </a:p>
          <a:p>
            <a:r>
              <a:rPr lang="en-AU" dirty="0"/>
              <a:t>	* Currently, your code will recognise and accept any </a:t>
            </a:r>
            <a:r>
              <a:rPr lang="en-AU" dirty="0" err="1"/>
              <a:t>ArUco</a:t>
            </a:r>
            <a:r>
              <a:rPr lang="en-AU" dirty="0"/>
              <a:t> marker of any ID as a landmark (as long 	   as it belongs in the </a:t>
            </a:r>
            <a:r>
              <a:rPr lang="en-AU" dirty="0" err="1"/>
              <a:t>ArUco</a:t>
            </a:r>
            <a:r>
              <a:rPr lang="en-AU" dirty="0"/>
              <a:t> dictionary we are using)</a:t>
            </a:r>
          </a:p>
          <a:p>
            <a:r>
              <a:rPr lang="en-AU" dirty="0"/>
              <a:t>	* Any unreasonable </a:t>
            </a:r>
            <a:r>
              <a:rPr lang="en-AU" dirty="0" err="1"/>
              <a:t>ArUco</a:t>
            </a:r>
            <a:r>
              <a:rPr lang="en-AU" dirty="0"/>
              <a:t> marker IDs can be assumed false positive, so you might like to check the  	   ID of your marker before adding that into your map (and using it with future localisations)</a:t>
            </a:r>
          </a:p>
          <a:p>
            <a:r>
              <a:rPr lang="en-AU" dirty="0"/>
              <a:t>	</a:t>
            </a:r>
          </a:p>
        </p:txBody>
      </p:sp>
    </p:spTree>
    <p:extLst>
      <p:ext uri="{BB962C8B-B14F-4D97-AF65-F5344CB8AC3E}">
        <p14:creationId xmlns:p14="http://schemas.microsoft.com/office/powerpoint/2010/main" val="249895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5570756"/>
          </a:xfrm>
          <a:prstGeom prst="rect">
            <a:avLst/>
          </a:prstGeom>
          <a:noFill/>
        </p:spPr>
        <p:txBody>
          <a:bodyPr wrap="square" rtlCol="0">
            <a:spAutoFit/>
          </a:bodyPr>
          <a:lstStyle/>
          <a:p>
            <a:r>
              <a:rPr lang="en-AU" dirty="0"/>
              <a:t>- (Easy) Practice </a:t>
            </a:r>
            <a:r>
              <a:rPr lang="en-AU" dirty="0" err="1"/>
              <a:t>practice</a:t>
            </a:r>
            <a:r>
              <a:rPr lang="en-AU" dirty="0"/>
              <a:t> </a:t>
            </a:r>
            <a:r>
              <a:rPr lang="en-AU" dirty="0" err="1"/>
              <a:t>practice</a:t>
            </a:r>
            <a:r>
              <a:rPr lang="en-AU" dirty="0"/>
              <a:t>!</a:t>
            </a:r>
          </a:p>
          <a:p>
            <a:r>
              <a:rPr lang="en-AU" dirty="0"/>
              <a:t>	By far the easiest and most influential recommendation</a:t>
            </a:r>
          </a:p>
          <a:p>
            <a:r>
              <a:rPr lang="en-AU" dirty="0"/>
              <a:t>	With your group make sure you practice the ENTIRE marking procedure that includes:</a:t>
            </a:r>
          </a:p>
          <a:p>
            <a:r>
              <a:rPr lang="en-AU" dirty="0"/>
              <a:t>		Starting a timer	</a:t>
            </a:r>
          </a:p>
          <a:p>
            <a:r>
              <a:rPr lang="en-AU" dirty="0"/>
              <a:t>		Downloading your submission from Moodle (validate your submitted files are correct)</a:t>
            </a:r>
          </a:p>
          <a:p>
            <a:r>
              <a:rPr lang="en-AU" dirty="0"/>
              <a:t>		Performing all the setup steps</a:t>
            </a:r>
          </a:p>
          <a:p>
            <a:r>
              <a:rPr lang="en-AU" dirty="0"/>
              <a:t>		Driving around the arena and saving your slam.txt with sufficient time reserved to upload</a:t>
            </a:r>
          </a:p>
          <a:p>
            <a:endParaRPr lang="en-AU" sz="800" dirty="0"/>
          </a:p>
          <a:p>
            <a:r>
              <a:rPr lang="en-AU" dirty="0"/>
              <a:t>	Practice on a wide range of maps and understand what kind of driving strategies works best</a:t>
            </a:r>
          </a:p>
          <a:p>
            <a:endParaRPr lang="en-AU" sz="800" dirty="0"/>
          </a:p>
          <a:p>
            <a:r>
              <a:rPr lang="en-AU" dirty="0"/>
              <a:t>	Make sure when practicing you try your best to replicate EXACTLY how you will do the live demo: </a:t>
            </a:r>
          </a:p>
          <a:p>
            <a:r>
              <a:rPr lang="en-AU" dirty="0"/>
              <a:t>	same computer, driver and submission</a:t>
            </a:r>
          </a:p>
          <a:p>
            <a:endParaRPr lang="en-AU" dirty="0"/>
          </a:p>
          <a:p>
            <a:r>
              <a:rPr lang="en-AU" dirty="0"/>
              <a:t> - (Easy) Drive as a team</a:t>
            </a:r>
          </a:p>
          <a:p>
            <a:r>
              <a:rPr lang="en-AU" dirty="0"/>
              <a:t>	Even though there can only be one driver that doesn’t mean your teammates can’t help</a:t>
            </a:r>
          </a:p>
          <a:p>
            <a:endParaRPr lang="en-AU" sz="800" dirty="0"/>
          </a:p>
          <a:p>
            <a:r>
              <a:rPr lang="en-AU" dirty="0"/>
              <a:t>	Historically the best teams help the driver by calling out important information such as missing 	markers, poor marker estimates and recommendations of what path the robot should take so the 	driver can solely focus on providing optimal keyboard inputs</a:t>
            </a:r>
          </a:p>
          <a:p>
            <a:endParaRPr lang="en-AU" sz="800" dirty="0"/>
          </a:p>
          <a:p>
            <a:r>
              <a:rPr lang="en-AU" dirty="0"/>
              <a:t>	Before you start operate.py it is worth spending some time discussing with your teammates what 	strategy you will use and plan out a rough path to take  </a:t>
            </a:r>
          </a:p>
        </p:txBody>
      </p:sp>
    </p:spTree>
    <p:extLst>
      <p:ext uri="{BB962C8B-B14F-4D97-AF65-F5344CB8AC3E}">
        <p14:creationId xmlns:p14="http://schemas.microsoft.com/office/powerpoint/2010/main" val="203895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F948A99-782B-4139-A61F-6C2663DAEB76}"/>
              </a:ext>
            </a:extLst>
          </p:cNvPr>
          <p:cNvSpPr txBox="1"/>
          <p:nvPr/>
        </p:nvSpPr>
        <p:spPr>
          <a:xfrm>
            <a:off x="478180" y="172557"/>
            <a:ext cx="11713820" cy="830997"/>
          </a:xfrm>
          <a:prstGeom prst="rect">
            <a:avLst/>
          </a:prstGeom>
          <a:noFill/>
        </p:spPr>
        <p:txBody>
          <a:bodyPr wrap="square" rtlCol="0">
            <a:spAutoFit/>
          </a:bodyPr>
          <a:lstStyle/>
          <a:p>
            <a:pPr algn="ctr"/>
            <a:r>
              <a:rPr lang="en-AU" sz="4800" dirty="0"/>
              <a:t>Additional recommendations (optional)</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C81F35-1469-4804-9BCB-5A04321DD9C5}"/>
                  </a:ext>
                </a:extLst>
              </p:cNvPr>
              <p:cNvSpPr txBox="1"/>
              <p:nvPr/>
            </p:nvSpPr>
            <p:spPr>
              <a:xfrm>
                <a:off x="666931" y="1104222"/>
                <a:ext cx="11336318" cy="4117153"/>
              </a:xfrm>
              <a:prstGeom prst="rect">
                <a:avLst/>
              </a:prstGeom>
              <a:noFill/>
            </p:spPr>
            <p:txBody>
              <a:bodyPr wrap="square" rtlCol="0">
                <a:spAutoFit/>
              </a:bodyPr>
              <a:lstStyle/>
              <a:p>
                <a:r>
                  <a:rPr lang="en-AU" dirty="0"/>
                  <a:t>- (Medium) Kalman uncertainty tuning</a:t>
                </a:r>
              </a:p>
              <a:p>
                <a:r>
                  <a:rPr lang="en-US" dirty="0"/>
                  <a:t>	Tune </a:t>
                </a:r>
                <a14:m>
                  <m:oMath xmlns:m="http://schemas.openxmlformats.org/officeDocument/2006/math">
                    <m:sSub>
                      <m:sSubPr>
                        <m:ctrlPr>
                          <a:rPr lang="en-AU" sz="1800" b="0" i="1" smtClean="0">
                            <a:latin typeface="Cambria Math" panose="02040503050406030204" pitchFamily="18" charset="0"/>
                          </a:rPr>
                        </m:ctrlPr>
                      </m:sSubPr>
                      <m:e>
                        <m:r>
                          <a:rPr lang="en-AU" sz="1800" i="1">
                            <a:latin typeface="Cambria Math" panose="02040503050406030204" pitchFamily="18" charset="0"/>
                          </a:rPr>
                          <m:t>∑</m:t>
                        </m:r>
                      </m:e>
                      <m:sub>
                        <m:r>
                          <a:rPr lang="en-AU" sz="1800" b="0" i="1" smtClean="0">
                            <a:latin typeface="Cambria Math" panose="02040503050406030204" pitchFamily="18" charset="0"/>
                          </a:rPr>
                          <m:t>𝑄</m:t>
                        </m:r>
                      </m:sub>
                    </m:sSub>
                  </m:oMath>
                </a14:m>
                <a:r>
                  <a:rPr lang="en-US" dirty="0"/>
                  <a:t> and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m:t>
                        </m:r>
                      </m:e>
                      <m:sub>
                        <m:r>
                          <a:rPr lang="en-AU" i="1">
                            <a:latin typeface="Cambria Math" panose="02040503050406030204" pitchFamily="18" charset="0"/>
                          </a:rPr>
                          <m:t>𝑅</m:t>
                        </m:r>
                      </m:sub>
                    </m:sSub>
                  </m:oMath>
                </a14:m>
                <a:r>
                  <a:rPr lang="en-US" dirty="0"/>
                  <a:t> to better reflect the uncertainty in your system</a:t>
                </a:r>
              </a:p>
              <a:p>
                <a:endParaRPr lang="en-US" dirty="0"/>
              </a:p>
              <a:p>
                <a:endParaRPr lang="en-US" dirty="0"/>
              </a:p>
              <a:p>
                <a:endParaRPr lang="en-US" sz="700" dirty="0"/>
              </a:p>
              <a:p>
                <a:r>
                  <a:rPr lang="en-US" dirty="0"/>
                  <a:t>	When testing what is the greatest source of error? Does your </a:t>
                </a:r>
                <a14:m>
                  <m:oMath xmlns:m="http://schemas.openxmlformats.org/officeDocument/2006/math">
                    <m:sSub>
                      <m:sSubPr>
                        <m:ctrlPr>
                          <a:rPr lang="en-AU" sz="1800" b="0" i="1" smtClean="0">
                            <a:latin typeface="Cambria Math" panose="02040503050406030204" pitchFamily="18" charset="0"/>
                          </a:rPr>
                        </m:ctrlPr>
                      </m:sSubPr>
                      <m:e>
                        <m:r>
                          <a:rPr lang="en-AU" sz="1800" i="1">
                            <a:latin typeface="Cambria Math" panose="02040503050406030204" pitchFamily="18" charset="0"/>
                          </a:rPr>
                          <m:t>∑</m:t>
                        </m:r>
                      </m:e>
                      <m:sub>
                        <m:r>
                          <a:rPr lang="en-AU" sz="1800" b="0" i="1" smtClean="0">
                            <a:latin typeface="Cambria Math" panose="02040503050406030204" pitchFamily="18" charset="0"/>
                          </a:rPr>
                          <m:t>𝑄</m:t>
                        </m:r>
                      </m:sub>
                    </m:sSub>
                  </m:oMath>
                </a14:m>
                <a:r>
                  <a:rPr lang="en-US" dirty="0"/>
                  <a:t> and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m:t>
                        </m:r>
                      </m:e>
                      <m:sub>
                        <m:r>
                          <a:rPr lang="en-AU" i="1">
                            <a:latin typeface="Cambria Math" panose="02040503050406030204" pitchFamily="18" charset="0"/>
                          </a:rPr>
                          <m:t>𝑅</m:t>
                        </m:r>
                      </m:sub>
                    </m:sSub>
                  </m:oMath>
                </a14:m>
                <a:r>
                  <a:rPr lang="en-US" dirty="0"/>
                  <a:t> reflect this?</a:t>
                </a:r>
              </a:p>
              <a:p>
                <a:r>
                  <a:rPr lang="en-US" dirty="0"/>
                  <a:t>	What conditions may affect uncertainty? Are we more/less confident in observations of ARUCO 	  	markers if they are closer/further away? Are we more/less confident if we are moving in a strait line / 	turning?</a:t>
                </a:r>
              </a:p>
              <a:p>
                <a:pPr marL="285750" indent="-285750">
                  <a:buFontTx/>
                  <a:buChar char="-"/>
                </a:pPr>
                <a:endParaRPr lang="en-AU" dirty="0"/>
              </a:p>
              <a:p>
                <a:r>
                  <a:rPr lang="en-AU" dirty="0"/>
                  <a:t>- (Medium) Fixed marker estimates</a:t>
                </a:r>
              </a:p>
              <a:p>
                <a:r>
                  <a:rPr lang="en-AU" dirty="0"/>
                  <a:t>	The uncertainty in a markers position is: uncertainty in robot position + uncertainty in observation</a:t>
                </a:r>
              </a:p>
              <a:p>
                <a:r>
                  <a:rPr lang="en-AU" dirty="0"/>
                  <a:t>	Is there a time where we are absolute </a:t>
                </a:r>
                <a:r>
                  <a:rPr lang="en-AU" b="1" dirty="0"/>
                  <a:t>100% </a:t>
                </a:r>
                <a:r>
                  <a:rPr lang="en-AU" dirty="0"/>
                  <a:t>certain of the robot’s position?</a:t>
                </a:r>
                <a:endParaRPr lang="en-AU" b="1" dirty="0"/>
              </a:p>
              <a:p>
                <a:r>
                  <a:rPr lang="en-AU" b="1" dirty="0"/>
                  <a:t>	</a:t>
                </a:r>
                <a:r>
                  <a:rPr lang="en-US" dirty="0"/>
                  <a:t>If so, then any observations of an ARUCO marker will be the best they can possibly be and maybe we 	should fix these estimates, or at least set our confidence in these markers to be high</a:t>
                </a:r>
                <a:endParaRPr lang="en-AU" dirty="0"/>
              </a:p>
            </p:txBody>
          </p:sp>
        </mc:Choice>
        <mc:Fallback xmlns="">
          <p:sp>
            <p:nvSpPr>
              <p:cNvPr id="51" name="TextBox 50">
                <a:extLst>
                  <a:ext uri="{FF2B5EF4-FFF2-40B4-BE49-F238E27FC236}">
                    <a16:creationId xmlns:a16="http://schemas.microsoft.com/office/drawing/2014/main" id="{23C81F35-1469-4804-9BCB-5A04321DD9C5}"/>
                  </a:ext>
                </a:extLst>
              </p:cNvPr>
              <p:cNvSpPr txBox="1">
                <a:spLocks noRot="1" noChangeAspect="1" noMove="1" noResize="1" noEditPoints="1" noAdjustHandles="1" noChangeArrowheads="1" noChangeShapeType="1" noTextEdit="1"/>
              </p:cNvSpPr>
              <p:nvPr/>
            </p:nvSpPr>
            <p:spPr>
              <a:xfrm>
                <a:off x="666931" y="1104222"/>
                <a:ext cx="11336318" cy="4117153"/>
              </a:xfrm>
              <a:prstGeom prst="rect">
                <a:avLst/>
              </a:prstGeom>
              <a:blipFill>
                <a:blip r:embed="rId2"/>
                <a:stretch>
                  <a:fillRect l="-430" t="-740" r="-968" b="-1331"/>
                </a:stretch>
              </a:blipFill>
            </p:spPr>
            <p:txBody>
              <a:bodyPr/>
              <a:lstStyle/>
              <a:p>
                <a:r>
                  <a:rPr lang="en-GB">
                    <a:noFill/>
                  </a:rPr>
                  <a:t> </a:t>
                </a:r>
              </a:p>
            </p:txBody>
          </p:sp>
        </mc:Fallback>
      </mc:AlternateContent>
      <p:grpSp>
        <p:nvGrpSpPr>
          <p:cNvPr id="2" name="Group 1">
            <a:extLst>
              <a:ext uri="{FF2B5EF4-FFF2-40B4-BE49-F238E27FC236}">
                <a16:creationId xmlns:a16="http://schemas.microsoft.com/office/drawing/2014/main" id="{FFA2512D-62AF-E01F-D589-837147085D23}"/>
              </a:ext>
            </a:extLst>
          </p:cNvPr>
          <p:cNvGrpSpPr/>
          <p:nvPr/>
        </p:nvGrpSpPr>
        <p:grpSpPr>
          <a:xfrm>
            <a:off x="3038373" y="1631911"/>
            <a:ext cx="6115255" cy="416974"/>
            <a:chOff x="3482585" y="1667767"/>
            <a:chExt cx="6115255" cy="416974"/>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5E4D9B-6464-3AE7-E532-658D373DED58}"/>
                    </a:ext>
                  </a:extLst>
                </p:cNvPr>
                <p:cNvSpPr txBox="1"/>
                <p:nvPr/>
              </p:nvSpPr>
              <p:spPr>
                <a:xfrm>
                  <a:off x="3482585" y="1667767"/>
                  <a:ext cx="2678312" cy="4013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1800" i="1" smtClean="0">
                                <a:latin typeface="Cambria Math" panose="02040503050406030204" pitchFamily="18" charset="0"/>
                              </a:rPr>
                            </m:ctrlPr>
                          </m:sSubPr>
                          <m:e>
                            <m:acc>
                              <m:accPr>
                                <m:chr m:val="̅"/>
                                <m:ctrlPr>
                                  <a:rPr lang="en-AU" sz="1800" i="1" smtClean="0">
                                    <a:latin typeface="Cambria Math" panose="02040503050406030204" pitchFamily="18" charset="0"/>
                                  </a:rPr>
                                </m:ctrlPr>
                              </m:accPr>
                              <m:e>
                                <m:r>
                                  <a:rPr lang="en-AU" sz="1800" i="1" smtClean="0">
                                    <a:latin typeface="Cambria Math" panose="02040503050406030204" pitchFamily="18" charset="0"/>
                                  </a:rPr>
                                  <m:t>∑</m:t>
                                </m:r>
                              </m:e>
                            </m:acc>
                          </m:e>
                          <m:sub>
                            <m:r>
                              <a:rPr lang="en-AU" sz="1800" b="0" i="1" smtClean="0">
                                <a:latin typeface="Cambria Math" panose="02040503050406030204" pitchFamily="18" charset="0"/>
                              </a:rPr>
                              <m:t>𝐾</m:t>
                            </m:r>
                          </m:sub>
                        </m:sSub>
                        <m:r>
                          <a:rPr lang="en-AU" sz="1800" b="0" i="1" smtClean="0">
                            <a:latin typeface="Cambria Math" panose="02040503050406030204" pitchFamily="18" charset="0"/>
                          </a:rPr>
                          <m:t>=</m:t>
                        </m:r>
                        <m:r>
                          <a:rPr lang="en-AU" sz="1800" b="0" i="1" smtClean="0">
                            <a:latin typeface="Cambria Math" panose="02040503050406030204" pitchFamily="18" charset="0"/>
                          </a:rPr>
                          <m:t>𝐴</m:t>
                        </m:r>
                        <m:r>
                          <a:rPr lang="en-AU" sz="1800" b="0" i="1" smtClean="0">
                            <a:latin typeface="Cambria Math" panose="02040503050406030204" pitchFamily="18" charset="0"/>
                          </a:rPr>
                          <m:t> </m:t>
                        </m:r>
                        <m:sSub>
                          <m:sSubPr>
                            <m:ctrlPr>
                              <a:rPr lang="en-AU" sz="1800" b="0" i="1" smtClean="0">
                                <a:latin typeface="Cambria Math" panose="02040503050406030204" pitchFamily="18" charset="0"/>
                              </a:rPr>
                            </m:ctrlPr>
                          </m:sSubPr>
                          <m:e>
                            <m:r>
                              <a:rPr lang="en-AU" sz="1800" b="0" i="1" smtClean="0">
                                <a:latin typeface="Cambria Math" panose="02040503050406030204" pitchFamily="18" charset="0"/>
                              </a:rPr>
                              <m:t>∑</m:t>
                            </m:r>
                          </m:e>
                          <m:sub>
                            <m:r>
                              <a:rPr lang="en-AU" sz="1800" b="0" i="1" smtClean="0">
                                <a:latin typeface="Cambria Math" panose="02040503050406030204" pitchFamily="18" charset="0"/>
                              </a:rPr>
                              <m:t>𝐾</m:t>
                            </m:r>
                            <m:r>
                              <a:rPr lang="en-AU" sz="1800" b="0" i="1" smtClean="0">
                                <a:latin typeface="Cambria Math" panose="02040503050406030204" pitchFamily="18" charset="0"/>
                              </a:rPr>
                              <m:t>−1</m:t>
                            </m:r>
                          </m:sub>
                        </m:sSub>
                        <m:sSup>
                          <m:sSupPr>
                            <m:ctrlPr>
                              <a:rPr lang="en-AU" sz="1800" b="0" i="1" smtClean="0">
                                <a:latin typeface="Cambria Math" panose="02040503050406030204" pitchFamily="18" charset="0"/>
                              </a:rPr>
                            </m:ctrlPr>
                          </m:sSupPr>
                          <m:e>
                            <m:r>
                              <a:rPr lang="en-AU" sz="1800" b="0" i="1" smtClean="0">
                                <a:latin typeface="Cambria Math" panose="02040503050406030204" pitchFamily="18" charset="0"/>
                              </a:rPr>
                              <m:t>𝐴</m:t>
                            </m:r>
                          </m:e>
                          <m:sup>
                            <m:r>
                              <a:rPr lang="en-AU" sz="1800" b="0" i="1" smtClean="0">
                                <a:latin typeface="Cambria Math" panose="02040503050406030204" pitchFamily="18" charset="0"/>
                              </a:rPr>
                              <m:t>𝑇</m:t>
                            </m:r>
                          </m:sup>
                        </m:sSup>
                        <m:r>
                          <a:rPr lang="en-AU" sz="1800" b="0" i="1" smtClean="0">
                            <a:latin typeface="Cambria Math" panose="02040503050406030204" pitchFamily="18" charset="0"/>
                          </a:rPr>
                          <m:t>+</m:t>
                        </m:r>
                        <m:sSub>
                          <m:sSubPr>
                            <m:ctrlPr>
                              <a:rPr lang="en-AU" sz="1800" b="0" i="1" smtClean="0">
                                <a:latin typeface="Cambria Math" panose="02040503050406030204" pitchFamily="18" charset="0"/>
                              </a:rPr>
                            </m:ctrlPr>
                          </m:sSubPr>
                          <m:e>
                            <m:r>
                              <a:rPr lang="en-AU" sz="1800" i="1">
                                <a:latin typeface="Cambria Math" panose="02040503050406030204" pitchFamily="18" charset="0"/>
                              </a:rPr>
                              <m:t>∑</m:t>
                            </m:r>
                          </m:e>
                          <m:sub>
                            <m:r>
                              <a:rPr lang="en-AU" sz="1800" b="0" i="1" smtClean="0">
                                <a:latin typeface="Cambria Math" panose="02040503050406030204" pitchFamily="18" charset="0"/>
                              </a:rPr>
                              <m:t>𝑄</m:t>
                            </m:r>
                          </m:sub>
                        </m:sSub>
                      </m:oMath>
                    </m:oMathPara>
                  </a14:m>
                  <a:endParaRPr lang="en-AU" dirty="0"/>
                </a:p>
              </p:txBody>
            </p:sp>
          </mc:Choice>
          <mc:Fallback xmlns="">
            <p:sp>
              <p:nvSpPr>
                <p:cNvPr id="5" name="TextBox 4">
                  <a:extLst>
                    <a:ext uri="{FF2B5EF4-FFF2-40B4-BE49-F238E27FC236}">
                      <a16:creationId xmlns:a16="http://schemas.microsoft.com/office/drawing/2014/main" id="{196DF8AB-AB46-418B-B785-0322E938F206}"/>
                    </a:ext>
                  </a:extLst>
                </p:cNvPr>
                <p:cNvSpPr txBox="1">
                  <a:spLocks noRot="1" noChangeAspect="1" noMove="1" noResize="1" noEditPoints="1" noAdjustHandles="1" noChangeArrowheads="1" noChangeShapeType="1" noTextEdit="1"/>
                </p:cNvSpPr>
                <p:nvPr/>
              </p:nvSpPr>
              <p:spPr>
                <a:xfrm>
                  <a:off x="3482585" y="1667767"/>
                  <a:ext cx="2678312" cy="401392"/>
                </a:xfrm>
                <a:prstGeom prst="rect">
                  <a:avLst/>
                </a:prstGeom>
                <a:blipFill>
                  <a:blip r:embed="rId3"/>
                  <a:stretch>
                    <a:fillRect b="-923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72DE19-0012-5E02-DEF5-65690FBDF4B5}"/>
                    </a:ext>
                  </a:extLst>
                </p:cNvPr>
                <p:cNvSpPr txBox="1"/>
                <p:nvPr/>
              </p:nvSpPr>
              <p:spPr>
                <a:xfrm>
                  <a:off x="6399576" y="1667767"/>
                  <a:ext cx="3198264" cy="416974"/>
                </a:xfrm>
                <a:prstGeom prst="rect">
                  <a:avLst/>
                </a:prstGeom>
                <a:noFill/>
              </p:spPr>
              <p:txBody>
                <a:bodyPr wrap="square">
                  <a:spAutoFit/>
                </a:bodyPr>
                <a:lstStyle/>
                <a:p>
                  <a14:m>
                    <m:oMath xmlns:m="http://schemas.openxmlformats.org/officeDocument/2006/math">
                      <m:r>
                        <a:rPr lang="en-AU" sz="1800" b="0" i="1" smtClean="0">
                          <a:latin typeface="Cambria Math" panose="02040503050406030204" pitchFamily="18" charset="0"/>
                        </a:rPr>
                        <m:t>𝐾</m:t>
                      </m:r>
                      <m:r>
                        <a:rPr lang="en-AU" sz="1800" b="0" i="1" smtClean="0">
                          <a:latin typeface="Cambria Math" panose="02040503050406030204" pitchFamily="18" charset="0"/>
                        </a:rPr>
                        <m:t>=</m:t>
                      </m:r>
                      <m:sSub>
                        <m:sSubPr>
                          <m:ctrlPr>
                            <a:rPr lang="en-AU" sz="1800" i="1">
                              <a:latin typeface="Cambria Math" panose="02040503050406030204" pitchFamily="18" charset="0"/>
                            </a:rPr>
                          </m:ctrlPr>
                        </m:sSubPr>
                        <m:e>
                          <m:acc>
                            <m:accPr>
                              <m:chr m:val="̅"/>
                              <m:ctrlPr>
                                <a:rPr lang="en-AU" sz="1800" i="1">
                                  <a:latin typeface="Cambria Math" panose="02040503050406030204" pitchFamily="18" charset="0"/>
                                </a:rPr>
                              </m:ctrlPr>
                            </m:accPr>
                            <m:e>
                              <m:nary>
                                <m:naryPr>
                                  <m:chr m:val="∑"/>
                                  <m:subHide m:val="on"/>
                                  <m:supHide m:val="on"/>
                                  <m:ctrlPr>
                                    <a:rPr lang="en-AU" sz="1800" i="1">
                                      <a:latin typeface="Cambria Math" panose="02040503050406030204" pitchFamily="18" charset="0"/>
                                    </a:rPr>
                                  </m:ctrlPr>
                                </m:naryPr>
                                <m:sub/>
                                <m:sup/>
                                <m:e>
                                  <m:r>
                                    <a:rPr lang="en-AU" sz="1800" b="0" i="1" smtClean="0">
                                      <a:latin typeface="Cambria Math" panose="02040503050406030204" pitchFamily="18" charset="0"/>
                                    </a:rPr>
                                    <m:t> </m:t>
                                  </m:r>
                                </m:e>
                              </m:nary>
                            </m:e>
                          </m:acc>
                        </m:e>
                        <m:sub>
                          <m:r>
                            <a:rPr lang="en-AU" sz="1800" i="1">
                              <a:latin typeface="Cambria Math" panose="02040503050406030204" pitchFamily="18" charset="0"/>
                            </a:rPr>
                            <m:t>𝐾</m:t>
                          </m:r>
                        </m:sub>
                      </m:sSub>
                      <m:sSup>
                        <m:sSupPr>
                          <m:ctrlPr>
                            <a:rPr lang="en-AU" sz="1800" i="1" smtClean="0">
                              <a:latin typeface="Cambria Math" panose="02040503050406030204" pitchFamily="18" charset="0"/>
                            </a:rPr>
                          </m:ctrlPr>
                        </m:sSupPr>
                        <m:e>
                          <m:r>
                            <a:rPr lang="en-AU" sz="1800" b="0" i="1" smtClean="0">
                              <a:latin typeface="Cambria Math" panose="02040503050406030204" pitchFamily="18" charset="0"/>
                            </a:rPr>
                            <m:t>𝐶</m:t>
                          </m:r>
                        </m:e>
                        <m:sup>
                          <m:r>
                            <a:rPr lang="en-AU" sz="1800" b="0" i="1" smtClean="0">
                              <a:latin typeface="Cambria Math" panose="02040503050406030204" pitchFamily="18" charset="0"/>
                            </a:rPr>
                            <m:t>𝑇</m:t>
                          </m:r>
                        </m:sup>
                      </m:sSup>
                      <m:sSup>
                        <m:sSupPr>
                          <m:ctrlPr>
                            <a:rPr lang="en-AU" sz="1800" i="1" smtClean="0">
                              <a:latin typeface="Cambria Math" panose="02040503050406030204" pitchFamily="18" charset="0"/>
                            </a:rPr>
                          </m:ctrlPr>
                        </m:sSupPr>
                        <m:e>
                          <m:r>
                            <a:rPr lang="en-AU" sz="1800" i="1">
                              <a:latin typeface="Cambria Math" panose="02040503050406030204" pitchFamily="18" charset="0"/>
                            </a:rPr>
                            <m:t>(</m:t>
                          </m:r>
                          <m:r>
                            <a:rPr lang="en-AU" sz="1800" i="1">
                              <a:latin typeface="Cambria Math" panose="02040503050406030204" pitchFamily="18" charset="0"/>
                            </a:rPr>
                            <m:t>𝐶</m:t>
                          </m:r>
                          <m:sSub>
                            <m:sSubPr>
                              <m:ctrlPr>
                                <a:rPr lang="en-AU" sz="1800" i="1">
                                  <a:latin typeface="Cambria Math" panose="02040503050406030204" pitchFamily="18" charset="0"/>
                                </a:rPr>
                              </m:ctrlPr>
                            </m:sSubPr>
                            <m:e>
                              <m:acc>
                                <m:accPr>
                                  <m:chr m:val="̅"/>
                                  <m:ctrlPr>
                                    <a:rPr lang="en-AU" sz="1800" i="1">
                                      <a:latin typeface="Cambria Math" panose="02040503050406030204" pitchFamily="18" charset="0"/>
                                    </a:rPr>
                                  </m:ctrlPr>
                                </m:accPr>
                                <m:e>
                                  <m:nary>
                                    <m:naryPr>
                                      <m:chr m:val="∑"/>
                                      <m:subHide m:val="on"/>
                                      <m:supHide m:val="on"/>
                                      <m:ctrlPr>
                                        <a:rPr lang="en-AU" sz="1800" i="1">
                                          <a:latin typeface="Cambria Math" panose="02040503050406030204" pitchFamily="18" charset="0"/>
                                        </a:rPr>
                                      </m:ctrlPr>
                                    </m:naryPr>
                                    <m:sub/>
                                    <m:sup/>
                                    <m:e>
                                      <m:r>
                                        <a:rPr lang="en-AU" sz="1800" i="1">
                                          <a:latin typeface="Cambria Math" panose="02040503050406030204" pitchFamily="18" charset="0"/>
                                        </a:rPr>
                                        <m:t> </m:t>
                                      </m:r>
                                    </m:e>
                                  </m:nary>
                                </m:e>
                              </m:acc>
                            </m:e>
                            <m:sub>
                              <m:r>
                                <a:rPr lang="en-AU" sz="1800" i="1">
                                  <a:latin typeface="Cambria Math" panose="02040503050406030204" pitchFamily="18" charset="0"/>
                                </a:rPr>
                                <m:t>𝐾</m:t>
                              </m:r>
                            </m:sub>
                          </m:sSub>
                          <m:sSup>
                            <m:sSupPr>
                              <m:ctrlPr>
                                <a:rPr lang="en-AU" sz="1800" i="1">
                                  <a:latin typeface="Cambria Math" panose="02040503050406030204" pitchFamily="18" charset="0"/>
                                </a:rPr>
                              </m:ctrlPr>
                            </m:sSupPr>
                            <m:e>
                              <m:r>
                                <a:rPr lang="en-AU" sz="1800" i="1">
                                  <a:latin typeface="Cambria Math" panose="02040503050406030204" pitchFamily="18" charset="0"/>
                                </a:rPr>
                                <m:t>𝐶</m:t>
                              </m:r>
                            </m:e>
                            <m:sup>
                              <m:r>
                                <a:rPr lang="en-AU" sz="1800" i="1">
                                  <a:latin typeface="Cambria Math" panose="02040503050406030204" pitchFamily="18" charset="0"/>
                                </a:rPr>
                                <m:t>𝑇</m:t>
                              </m:r>
                            </m:sup>
                          </m:sSup>
                          <m:r>
                            <a:rPr lang="en-AU" sz="1800" i="1">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rPr>
                                <m:t>∑</m:t>
                              </m:r>
                            </m:e>
                            <m:sub>
                              <m:r>
                                <a:rPr lang="en-AU" sz="1800" i="1">
                                  <a:latin typeface="Cambria Math" panose="02040503050406030204" pitchFamily="18" charset="0"/>
                                </a:rPr>
                                <m:t>𝑅</m:t>
                              </m:r>
                            </m:sub>
                          </m:sSub>
                          <m:r>
                            <a:rPr lang="en-AU" sz="1800" i="1">
                              <a:latin typeface="Cambria Math" panose="02040503050406030204" pitchFamily="18" charset="0"/>
                            </a:rPr>
                            <m:t>)</m:t>
                          </m:r>
                        </m:e>
                        <m:sup>
                          <m:r>
                            <a:rPr lang="en-AU" sz="1800" b="0" i="1" smtClean="0">
                              <a:latin typeface="Cambria Math" panose="02040503050406030204" pitchFamily="18" charset="0"/>
                            </a:rPr>
                            <m:t>−1</m:t>
                          </m:r>
                        </m:sup>
                      </m:sSup>
                    </m:oMath>
                  </a14:m>
                  <a:r>
                    <a:rPr lang="en-AU" dirty="0"/>
                    <a:t> </a:t>
                  </a:r>
                </a:p>
              </p:txBody>
            </p:sp>
          </mc:Choice>
          <mc:Fallback xmlns="">
            <p:sp>
              <p:nvSpPr>
                <p:cNvPr id="7" name="TextBox 6">
                  <a:extLst>
                    <a:ext uri="{FF2B5EF4-FFF2-40B4-BE49-F238E27FC236}">
                      <a16:creationId xmlns:a16="http://schemas.microsoft.com/office/drawing/2014/main" id="{A3C9CFEA-7F03-41DE-9072-C1B9795BB65B}"/>
                    </a:ext>
                  </a:extLst>
                </p:cNvPr>
                <p:cNvSpPr txBox="1">
                  <a:spLocks noRot="1" noChangeAspect="1" noMove="1" noResize="1" noEditPoints="1" noAdjustHandles="1" noChangeArrowheads="1" noChangeShapeType="1" noTextEdit="1"/>
                </p:cNvSpPr>
                <p:nvPr/>
              </p:nvSpPr>
              <p:spPr>
                <a:xfrm>
                  <a:off x="6399576" y="1667767"/>
                  <a:ext cx="3198264" cy="416974"/>
                </a:xfrm>
                <a:prstGeom prst="rect">
                  <a:avLst/>
                </a:prstGeom>
                <a:blipFill>
                  <a:blip r:embed="rId4"/>
                  <a:stretch>
                    <a:fillRect t="-101471" b="-160294"/>
                  </a:stretch>
                </a:blipFill>
              </p:spPr>
              <p:txBody>
                <a:bodyPr/>
                <a:lstStyle/>
                <a:p>
                  <a:r>
                    <a:rPr lang="en-AU">
                      <a:noFill/>
                    </a:rPr>
                    <a:t> </a:t>
                  </a:r>
                </a:p>
              </p:txBody>
            </p:sp>
          </mc:Fallback>
        </mc:AlternateContent>
      </p:grpSp>
      <p:sp>
        <p:nvSpPr>
          <p:cNvPr id="5" name="TextBox 4">
            <a:extLst>
              <a:ext uri="{FF2B5EF4-FFF2-40B4-BE49-F238E27FC236}">
                <a16:creationId xmlns:a16="http://schemas.microsoft.com/office/drawing/2014/main" id="{15065C7D-29D9-F1AE-E391-08EA96B79876}"/>
              </a:ext>
            </a:extLst>
          </p:cNvPr>
          <p:cNvSpPr txBox="1"/>
          <p:nvPr/>
        </p:nvSpPr>
        <p:spPr>
          <a:xfrm>
            <a:off x="3605369" y="1983992"/>
            <a:ext cx="4735592" cy="369332"/>
          </a:xfrm>
          <a:prstGeom prst="rect">
            <a:avLst/>
          </a:prstGeom>
          <a:noFill/>
        </p:spPr>
        <p:txBody>
          <a:bodyPr wrap="none" rtlCol="0">
            <a:spAutoFit/>
          </a:bodyPr>
          <a:lstStyle/>
          <a:p>
            <a:r>
              <a:rPr lang="en-US" dirty="0"/>
              <a:t>(Predict step)                          (Update step)</a:t>
            </a:r>
            <a:endParaRPr lang="en-AU" dirty="0"/>
          </a:p>
        </p:txBody>
      </p:sp>
    </p:spTree>
    <p:extLst>
      <p:ext uri="{BB962C8B-B14F-4D97-AF65-F5344CB8AC3E}">
        <p14:creationId xmlns:p14="http://schemas.microsoft.com/office/powerpoint/2010/main" val="129595192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
  <TotalTime>176</TotalTime>
  <Words>2156</Words>
  <Application>Microsoft Macintosh PowerPoint</Application>
  <PresentationFormat>Widescreen</PresentationFormat>
  <Paragraphs>224</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dc:creator>
  <cp:lastModifiedBy>Jed L</cp:lastModifiedBy>
  <cp:revision>170</cp:revision>
  <dcterms:created xsi:type="dcterms:W3CDTF">2020-08-07T03:38:28Z</dcterms:created>
  <dcterms:modified xsi:type="dcterms:W3CDTF">2025-07-20T08:50:23Z</dcterms:modified>
</cp:coreProperties>
</file>